
<file path=[Content_Types].xml><?xml version="1.0" encoding="utf-8"?>
<Types xmlns="http://schemas.openxmlformats.org/package/2006/content-types">
  <Default Extension="bmp" ContentType="image/bmp"/>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72" r:id="rId3"/>
    <p:sldId id="286" r:id="rId4"/>
    <p:sldId id="287" r:id="rId5"/>
    <p:sldId id="257" r:id="rId6"/>
    <p:sldId id="258" r:id="rId7"/>
    <p:sldId id="260" r:id="rId8"/>
    <p:sldId id="261" r:id="rId9"/>
    <p:sldId id="263" r:id="rId10"/>
    <p:sldId id="264" r:id="rId11"/>
    <p:sldId id="265" r:id="rId12"/>
    <p:sldId id="266" r:id="rId13"/>
    <p:sldId id="267" r:id="rId14"/>
    <p:sldId id="268" r:id="rId15"/>
    <p:sldId id="284" r:id="rId16"/>
    <p:sldId id="273" r:id="rId17"/>
    <p:sldId id="279" r:id="rId18"/>
    <p:sldId id="281" r:id="rId19"/>
    <p:sldId id="285" r:id="rId20"/>
    <p:sldId id="262" r:id="rId21"/>
    <p:sldId id="274" r:id="rId22"/>
    <p:sldId id="288" r:id="rId23"/>
    <p:sldId id="275" r:id="rId24"/>
    <p:sldId id="289" r:id="rId25"/>
    <p:sldId id="290" r:id="rId26"/>
    <p:sldId id="259" r:id="rId27"/>
  </p:sldIdLst>
  <p:sldSz cx="10058400" cy="565943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83">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7D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40" autoAdjust="0"/>
    <p:restoredTop sz="34140" autoAdjust="0"/>
  </p:normalViewPr>
  <p:slideViewPr>
    <p:cSldViewPr>
      <p:cViewPr varScale="1">
        <p:scale>
          <a:sx n="29" d="100"/>
          <a:sy n="29" d="100"/>
        </p:scale>
        <p:origin x="2628" y="54"/>
      </p:cViewPr>
      <p:guideLst>
        <p:guide orient="horz" pos="1783"/>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29AE81-C194-40AC-8B07-D96A4EF852BC}" type="datetimeFigureOut">
              <a:rPr lang="en-US" smtClean="0"/>
              <a:t>8/18/20</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B5F9FD-E74D-489B-9AB4-1F92EC73665E}" type="slidenum">
              <a:rPr lang="en-US" smtClean="0"/>
              <a:t>‹#›</a:t>
            </a:fld>
            <a:endParaRPr lang="en-US"/>
          </a:p>
        </p:txBody>
      </p:sp>
    </p:spTree>
    <p:extLst>
      <p:ext uri="{BB962C8B-B14F-4D97-AF65-F5344CB8AC3E}">
        <p14:creationId xmlns:p14="http://schemas.microsoft.com/office/powerpoint/2010/main" val="2505031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Good afternoon everyone, and thank you for joining me today for our informational presentation.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Megan Pietura, I’m the operations manager at Pure </a:t>
            </a:r>
            <a:r>
              <a:rPr lang="en-US" dirty="0" err="1"/>
              <a:t>pProcessing</a:t>
            </a:r>
            <a:r>
              <a:rPr lang="en-US" dirty="0"/>
              <a:t>, and I work directly with departments like yours day 2 day to improve efficiencies, workflows, and improve ergonomics in central departments.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Decided to call this presentation Finding Your Happy Medium because we probably fall somewhere halfway through this pandemic. We’re hearing news of electives return, but the hammer hasn’t come down completely yet… our new normal! </a:t>
            </a:r>
          </a:p>
          <a:p>
            <a:r>
              <a:rPr lang="en-US" dirty="0"/>
              <a:t>Based on some customer feedback, I’ll go over 4 areas where efficiency might feel stressed during normal conditions, so you might want to consider in your own department, do you feel stressed in these areas?</a:t>
            </a:r>
          </a:p>
        </p:txBody>
      </p:sp>
      <p:sp>
        <p:nvSpPr>
          <p:cNvPr id="4" name="Slide Number Placeholder 3"/>
          <p:cNvSpPr>
            <a:spLocks noGrp="1"/>
          </p:cNvSpPr>
          <p:nvPr>
            <p:ph type="sldNum" sz="quarter" idx="10"/>
          </p:nvPr>
        </p:nvSpPr>
        <p:spPr/>
        <p:txBody>
          <a:bodyPr/>
          <a:lstStyle/>
          <a:p>
            <a:fld id="{53B5F9FD-E74D-489B-9AB4-1F92EC73665E}" type="slidenum">
              <a:rPr lang="en-US" smtClean="0"/>
              <a:t>1</a:t>
            </a:fld>
            <a:endParaRPr lang="en-US" dirty="0"/>
          </a:p>
        </p:txBody>
      </p:sp>
    </p:spTree>
    <p:extLst>
      <p:ext uri="{BB962C8B-B14F-4D97-AF65-F5344CB8AC3E}">
        <p14:creationId xmlns:p14="http://schemas.microsoft.com/office/powerpoint/2010/main" val="2250612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Organization another critical element with assembly tables. It can make or break the workflow in your department. </a:t>
            </a:r>
          </a:p>
          <a:p>
            <a:endParaRPr lang="en-US" dirty="0"/>
          </a:p>
          <a:p>
            <a:r>
              <a:rPr lang="en-US" dirty="0"/>
              <a:t>Organization might be something to consider now before your tables are inundated with wrapping &amp; assembly.</a:t>
            </a:r>
          </a:p>
        </p:txBody>
      </p:sp>
      <p:sp>
        <p:nvSpPr>
          <p:cNvPr id="4" name="Slide Number Placeholder 3"/>
          <p:cNvSpPr>
            <a:spLocks noGrp="1"/>
          </p:cNvSpPr>
          <p:nvPr>
            <p:ph type="sldNum" sz="quarter" idx="5"/>
          </p:nvPr>
        </p:nvSpPr>
        <p:spPr/>
        <p:txBody>
          <a:bodyPr/>
          <a:lstStyle/>
          <a:p>
            <a:fld id="{53B5F9FD-E74D-489B-9AB4-1F92EC73665E}" type="slidenum">
              <a:rPr lang="en-US" smtClean="0"/>
              <a:t>10</a:t>
            </a:fld>
            <a:endParaRPr lang="en-US"/>
          </a:p>
        </p:txBody>
      </p:sp>
    </p:spTree>
    <p:extLst>
      <p:ext uri="{BB962C8B-B14F-4D97-AF65-F5344CB8AC3E}">
        <p14:creationId xmlns:p14="http://schemas.microsoft.com/office/powerpoint/2010/main" val="930251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clear how good organization supplements efficiency, so easier to evaluate the other way around. </a:t>
            </a:r>
          </a:p>
          <a:p>
            <a:endParaRPr lang="en-US" dirty="0"/>
          </a:p>
          <a:p>
            <a:r>
              <a:rPr lang="en-US" dirty="0"/>
              <a:t>Bad organization, tables left to get into a mess, results in:</a:t>
            </a:r>
          </a:p>
          <a:p>
            <a:pPr marL="171450" indent="-171450">
              <a:buFontTx/>
              <a:buChar char="-"/>
            </a:pPr>
            <a:r>
              <a:rPr lang="en-US" dirty="0"/>
              <a:t>Workers searching for missing items, wandering to assemble trays, maybe grab the wrong items… </a:t>
            </a:r>
          </a:p>
          <a:p>
            <a:pPr marL="171450" indent="-171450">
              <a:buFontTx/>
              <a:buChar char="-"/>
            </a:pPr>
            <a:r>
              <a:rPr lang="en-US" dirty="0"/>
              <a:t>Poor equipment management. Lots of powered equipment at tables. When it’s time to implement new computers/sealers/lights, do you have enough electrical? Do your tables include electrical? You can’t afford downtime to wait on electrical drops when you have new processes to add now. </a:t>
            </a:r>
          </a:p>
          <a:p>
            <a:pPr marL="171450" indent="-171450">
              <a:buFontTx/>
              <a:buChar char="-"/>
            </a:pPr>
            <a:r>
              <a:rPr lang="en-US" dirty="0"/>
              <a:t>No room to organize means the disorganization gets transferred elsewhere. Your 1 well organized station now can easily turn into a mess because another station was left to get messy. </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3B5F9FD-E74D-489B-9AB4-1F92EC73665E}" type="slidenum">
              <a:rPr lang="en-US" smtClean="0"/>
              <a:t>11</a:t>
            </a:fld>
            <a:endParaRPr lang="en-US"/>
          </a:p>
        </p:txBody>
      </p:sp>
    </p:spTree>
    <p:extLst>
      <p:ext uri="{BB962C8B-B14F-4D97-AF65-F5344CB8AC3E}">
        <p14:creationId xmlns:p14="http://schemas.microsoft.com/office/powerpoint/2010/main" val="2356062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Borescopes provide another avenue for instrument reprocessing staff to improve overall cleaning quality. With lumens, especially in scopes, it’s difficult to verify how clean are my scopes, really, with definitive data. </a:t>
            </a:r>
          </a:p>
          <a:p>
            <a:r>
              <a:rPr lang="en-US" dirty="0"/>
              <a:t>Borescopes provide the tool to gather data, and good data drives good plans, and good results. </a:t>
            </a:r>
          </a:p>
          <a:p>
            <a:endParaRPr lang="en-US" dirty="0"/>
          </a:p>
        </p:txBody>
      </p:sp>
      <p:sp>
        <p:nvSpPr>
          <p:cNvPr id="4" name="Slide Number Placeholder 3"/>
          <p:cNvSpPr>
            <a:spLocks noGrp="1"/>
          </p:cNvSpPr>
          <p:nvPr>
            <p:ph type="sldNum" sz="quarter" idx="5"/>
          </p:nvPr>
        </p:nvSpPr>
        <p:spPr/>
        <p:txBody>
          <a:bodyPr/>
          <a:lstStyle/>
          <a:p>
            <a:fld id="{53B5F9FD-E74D-489B-9AB4-1F92EC73665E}" type="slidenum">
              <a:rPr lang="en-US" smtClean="0"/>
              <a:t>12</a:t>
            </a:fld>
            <a:endParaRPr lang="en-US"/>
          </a:p>
        </p:txBody>
      </p:sp>
    </p:spTree>
    <p:extLst>
      <p:ext uri="{BB962C8B-B14F-4D97-AF65-F5344CB8AC3E}">
        <p14:creationId xmlns:p14="http://schemas.microsoft.com/office/powerpoint/2010/main" val="299737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borescopes, think about these 2 main areas to address: (1) bioburden, and (2) instrument damage. </a:t>
            </a:r>
          </a:p>
          <a:p>
            <a:endParaRPr lang="en-US" dirty="0"/>
          </a:p>
          <a:p>
            <a:r>
              <a:rPr lang="en-US" dirty="0"/>
              <a:t>Bioburden a little obvious, anyone would be looking for that, but when you do find it you can help more empowered about other QC initiatives you want to run. How well do we use or how good is our, enzymatic detergent? Is it appropriate for the types of bioburden we reprocess? </a:t>
            </a:r>
          </a:p>
          <a:p>
            <a:r>
              <a:rPr lang="en-US" dirty="0"/>
              <a:t>Are my cleaning brushes good, or poor quality? Do we flush well enough? Bioburden deposits can help guide that improvement plan. </a:t>
            </a:r>
          </a:p>
          <a:p>
            <a:endParaRPr lang="en-US" dirty="0"/>
          </a:p>
          <a:p>
            <a:r>
              <a:rPr lang="en-US" dirty="0"/>
              <a:t>Instrument damage can also be trigged by poor cleaning supplies, but beyond that, borescopes can also verify equipment repairs. Do repairs affect my internal lumens? Is it difficult to clean around repairs? </a:t>
            </a:r>
          </a:p>
          <a:p>
            <a:endParaRPr lang="en-US" dirty="0"/>
          </a:p>
          <a:p>
            <a:r>
              <a:rPr lang="en-US" dirty="0"/>
              <a:t>Borescopes enable you to more definitely answer those questions. </a:t>
            </a:r>
          </a:p>
        </p:txBody>
      </p:sp>
      <p:sp>
        <p:nvSpPr>
          <p:cNvPr id="4" name="Slide Number Placeholder 3"/>
          <p:cNvSpPr>
            <a:spLocks noGrp="1"/>
          </p:cNvSpPr>
          <p:nvPr>
            <p:ph type="sldNum" sz="quarter" idx="5"/>
          </p:nvPr>
        </p:nvSpPr>
        <p:spPr/>
        <p:txBody>
          <a:bodyPr/>
          <a:lstStyle/>
          <a:p>
            <a:fld id="{53B5F9FD-E74D-489B-9AB4-1F92EC73665E}" type="slidenum">
              <a:rPr lang="en-US" smtClean="0"/>
              <a:t>13</a:t>
            </a:fld>
            <a:endParaRPr lang="en-US"/>
          </a:p>
        </p:txBody>
      </p:sp>
    </p:spTree>
    <p:extLst>
      <p:ext uri="{BB962C8B-B14F-4D97-AF65-F5344CB8AC3E}">
        <p14:creationId xmlns:p14="http://schemas.microsoft.com/office/powerpoint/2010/main" val="1709776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Soaking is another place where department might get bottleneck, and your efficiency be stressed. </a:t>
            </a:r>
          </a:p>
          <a:p>
            <a:endParaRPr lang="en-US" dirty="0"/>
          </a:p>
          <a:p>
            <a:r>
              <a:rPr lang="en-US" dirty="0"/>
              <a:t>I focus on robotics here, but scopes, especially with delayed reprocessing presoaking requirements, can also become difficult. </a:t>
            </a:r>
          </a:p>
          <a:p>
            <a:endParaRPr lang="en-US" dirty="0"/>
          </a:p>
          <a:p>
            <a:endParaRPr lang="en-US" dirty="0"/>
          </a:p>
          <a:p>
            <a:r>
              <a:rPr lang="en-US" dirty="0"/>
              <a:t>We need to think of sinks as indispensable tools. If you had to give up just 1 basin, would you be worse off for it?</a:t>
            </a:r>
          </a:p>
          <a:p>
            <a:endParaRPr lang="en-US" dirty="0"/>
          </a:p>
          <a:p>
            <a:r>
              <a:rPr lang="en-US" dirty="0"/>
              <a:t>They’re hard to replicate; some requirements like DI rinsing, need to take place in a sink. Basins need to be prioritized. We can all probably think of how inefficient sink basins are, either in their size, depth, and how many might be available to us. </a:t>
            </a:r>
          </a:p>
        </p:txBody>
      </p:sp>
      <p:sp>
        <p:nvSpPr>
          <p:cNvPr id="4" name="Slide Number Placeholder 3"/>
          <p:cNvSpPr>
            <a:spLocks noGrp="1"/>
          </p:cNvSpPr>
          <p:nvPr>
            <p:ph type="sldNum" sz="quarter" idx="5"/>
          </p:nvPr>
        </p:nvSpPr>
        <p:spPr/>
        <p:txBody>
          <a:bodyPr/>
          <a:lstStyle/>
          <a:p>
            <a:fld id="{53B5F9FD-E74D-489B-9AB4-1F92EC73665E}" type="slidenum">
              <a:rPr lang="en-US" smtClean="0"/>
              <a:t>14</a:t>
            </a:fld>
            <a:endParaRPr lang="en-US"/>
          </a:p>
        </p:txBody>
      </p:sp>
    </p:spTree>
    <p:extLst>
      <p:ext uri="{BB962C8B-B14F-4D97-AF65-F5344CB8AC3E}">
        <p14:creationId xmlns:p14="http://schemas.microsoft.com/office/powerpoint/2010/main" val="2699587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carts are a good, quick fix for soaking troubles. I think they offer 3 main benefits:</a:t>
            </a:r>
          </a:p>
          <a:p>
            <a:pPr marL="228600" indent="-228600">
              <a:buAutoNum type="arabicParenBoth"/>
            </a:pPr>
            <a:r>
              <a:rPr lang="en-US" dirty="0"/>
              <a:t>Prioritize your sink basins for sink basin activities, those instruments and sets that need to be done in sinks. The mobility factor added in makes carts easier to wheel away when not in use. </a:t>
            </a:r>
          </a:p>
          <a:p>
            <a:pPr marL="228600" indent="-228600">
              <a:buAutoNum type="arabicParenBoth"/>
            </a:pPr>
            <a:r>
              <a:rPr lang="en-US" dirty="0"/>
              <a:t>Vertical storage takes up less of a footprint if you need carts. Consider stacked or tiered options. </a:t>
            </a:r>
          </a:p>
          <a:p>
            <a:pPr marL="228600" indent="-228600">
              <a:buAutoNum type="arabicParenBoth"/>
            </a:pPr>
            <a:r>
              <a:rPr lang="en-US" dirty="0"/>
              <a:t>If you prefer using containers without carts, but you have a lot of them, how do you store the containers? Sometimes carts make good storage for container systems when not in use</a:t>
            </a:r>
          </a:p>
          <a:p>
            <a:pPr marL="228600" indent="-228600">
              <a:buAutoNum type="arabicParenBoth"/>
            </a:pPr>
            <a:r>
              <a:rPr lang="en-US" dirty="0"/>
              <a:t>Question how accessories will be organized on carts, if they can. Explore options that might provide mounting for timers, dose pumps, </a:t>
            </a:r>
            <a:r>
              <a:rPr lang="en-US" dirty="0" err="1"/>
              <a:t>enzymatics</a:t>
            </a:r>
            <a:r>
              <a:rPr lang="en-US" dirty="0"/>
              <a:t>… common soaking accessories. </a:t>
            </a:r>
          </a:p>
        </p:txBody>
      </p:sp>
      <p:sp>
        <p:nvSpPr>
          <p:cNvPr id="4" name="Slide Number Placeholder 3"/>
          <p:cNvSpPr>
            <a:spLocks noGrp="1"/>
          </p:cNvSpPr>
          <p:nvPr>
            <p:ph type="sldNum" sz="quarter" idx="5"/>
          </p:nvPr>
        </p:nvSpPr>
        <p:spPr/>
        <p:txBody>
          <a:bodyPr/>
          <a:lstStyle/>
          <a:p>
            <a:fld id="{53B5F9FD-E74D-489B-9AB4-1F92EC73665E}" type="slidenum">
              <a:rPr lang="en-US" smtClean="0"/>
              <a:t>15</a:t>
            </a:fld>
            <a:endParaRPr lang="en-US"/>
          </a:p>
        </p:txBody>
      </p:sp>
    </p:spTree>
    <p:extLst>
      <p:ext uri="{BB962C8B-B14F-4D97-AF65-F5344CB8AC3E}">
        <p14:creationId xmlns:p14="http://schemas.microsoft.com/office/powerpoint/2010/main" val="2381494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situations where you need the capacity that a hard-plumbed sink can provide, consider the following:</a:t>
            </a:r>
          </a:p>
          <a:p>
            <a:pPr marL="171450" indent="-171450">
              <a:buFontTx/>
              <a:buChar char="-"/>
            </a:pPr>
            <a:r>
              <a:rPr lang="en-US" dirty="0"/>
              <a:t>Is it ergonomically up to spec? Are my staff doing to have pain issues at the sink? How does my vendor consider ergonomics outside of just height-adjustability?</a:t>
            </a:r>
          </a:p>
          <a:p>
            <a:pPr marL="171450" indent="-171450">
              <a:buFontTx/>
              <a:buChar char="-"/>
            </a:pPr>
            <a:r>
              <a:rPr lang="en-US" dirty="0"/>
              <a:t>Accessories can take a good sink, turn it into a disaster. How do you mount those accessories? Can you organize their power cords? </a:t>
            </a:r>
          </a:p>
          <a:p>
            <a:pPr marL="171450" indent="-171450">
              <a:buFontTx/>
              <a:buChar char="-"/>
            </a:pPr>
            <a:r>
              <a:rPr lang="en-US" dirty="0"/>
              <a:t>Electrical, another place where sinks fall short. Are you given the capacity to add future equipment at the sink without waiting on power from facilities? Don’t let that delay you in future growth - </a:t>
            </a:r>
          </a:p>
        </p:txBody>
      </p:sp>
      <p:sp>
        <p:nvSpPr>
          <p:cNvPr id="4" name="Slide Number Placeholder 3"/>
          <p:cNvSpPr>
            <a:spLocks noGrp="1"/>
          </p:cNvSpPr>
          <p:nvPr>
            <p:ph type="sldNum" sz="quarter" idx="5"/>
          </p:nvPr>
        </p:nvSpPr>
        <p:spPr/>
        <p:txBody>
          <a:bodyPr/>
          <a:lstStyle/>
          <a:p>
            <a:fld id="{53B5F9FD-E74D-489B-9AB4-1F92EC73665E}" type="slidenum">
              <a:rPr lang="en-US" smtClean="0"/>
              <a:t>16</a:t>
            </a:fld>
            <a:endParaRPr lang="en-US"/>
          </a:p>
        </p:txBody>
      </p:sp>
    </p:spTree>
    <p:extLst>
      <p:ext uri="{BB962C8B-B14F-4D97-AF65-F5344CB8AC3E}">
        <p14:creationId xmlns:p14="http://schemas.microsoft.com/office/powerpoint/2010/main" val="813592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Flushing is another place where we notice staff get bottlenecked.  </a:t>
            </a:r>
          </a:p>
          <a:p>
            <a:r>
              <a:rPr lang="en-US" dirty="0"/>
              <a:t>Consistency and efficiency are hard to improve hand in hand sometimes. </a:t>
            </a:r>
          </a:p>
          <a:p>
            <a:r>
              <a:rPr lang="en-US" dirty="0"/>
              <a:t>But there are automated methods to help with lumen flushing that can improve both at the same time. </a:t>
            </a:r>
          </a:p>
        </p:txBody>
      </p:sp>
      <p:sp>
        <p:nvSpPr>
          <p:cNvPr id="4" name="Slide Number Placeholder 3"/>
          <p:cNvSpPr>
            <a:spLocks noGrp="1"/>
          </p:cNvSpPr>
          <p:nvPr>
            <p:ph type="sldNum" sz="quarter" idx="5"/>
          </p:nvPr>
        </p:nvSpPr>
        <p:spPr/>
        <p:txBody>
          <a:bodyPr/>
          <a:lstStyle/>
          <a:p>
            <a:fld id="{53B5F9FD-E74D-489B-9AB4-1F92EC73665E}" type="slidenum">
              <a:rPr lang="en-US" smtClean="0"/>
              <a:t>17</a:t>
            </a:fld>
            <a:endParaRPr lang="en-US"/>
          </a:p>
        </p:txBody>
      </p:sp>
    </p:spTree>
    <p:extLst>
      <p:ext uri="{BB962C8B-B14F-4D97-AF65-F5344CB8AC3E}">
        <p14:creationId xmlns:p14="http://schemas.microsoft.com/office/powerpoint/2010/main" val="340415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Instruments become more &amp; more complex in the modern SPD, but the way we flush continues to stay the same. Syringes and spray guns are inefficient methods that can’t keep up with the more complex IFU demands in SPD reprocessing.</a:t>
            </a:r>
          </a:p>
          <a:p>
            <a:endParaRPr lang="en-US" dirty="0"/>
          </a:p>
          <a:p>
            <a:r>
              <a:rPr lang="en-US" dirty="0"/>
              <a:t>Traditional methods of flushing, they’re:</a:t>
            </a:r>
          </a:p>
          <a:p>
            <a:r>
              <a:rPr lang="en-US" dirty="0"/>
              <a:t>- Slow, laborious </a:t>
            </a:r>
          </a:p>
          <a:p>
            <a:r>
              <a:rPr lang="en-US" dirty="0"/>
              <a:t>- Do one instrument/lumen at a time</a:t>
            </a:r>
          </a:p>
          <a:p>
            <a:r>
              <a:rPr lang="en-US" dirty="0"/>
              <a:t>- Syringes don’t fit all instruments.. </a:t>
            </a:r>
          </a:p>
        </p:txBody>
      </p:sp>
      <p:sp>
        <p:nvSpPr>
          <p:cNvPr id="4" name="Slide Number Placeholder 3"/>
          <p:cNvSpPr>
            <a:spLocks noGrp="1"/>
          </p:cNvSpPr>
          <p:nvPr>
            <p:ph type="sldNum" sz="quarter" idx="5"/>
          </p:nvPr>
        </p:nvSpPr>
        <p:spPr/>
        <p:txBody>
          <a:bodyPr/>
          <a:lstStyle/>
          <a:p>
            <a:fld id="{53B5F9FD-E74D-489B-9AB4-1F92EC73665E}" type="slidenum">
              <a:rPr lang="en-US" smtClean="0"/>
              <a:t>18</a:t>
            </a:fld>
            <a:endParaRPr lang="en-US"/>
          </a:p>
        </p:txBody>
      </p:sp>
    </p:spTree>
    <p:extLst>
      <p:ext uri="{BB962C8B-B14F-4D97-AF65-F5344CB8AC3E}">
        <p14:creationId xmlns:p14="http://schemas.microsoft.com/office/powerpoint/2010/main" val="1247833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Automated irrigators are 1 option to help increase efficiency here, that are readily available for SPD. </a:t>
            </a:r>
          </a:p>
          <a:p>
            <a:r>
              <a:rPr lang="en-US" dirty="0"/>
              <a:t>Our FlexiPump System, for example, can flush multiple instruments at once, so you can increase throughput.  There’s flexibility to flush a variety of instruments, good for flexible scopes, ocular instruments, robotics, ortho, etc. </a:t>
            </a:r>
          </a:p>
          <a:p>
            <a:endParaRPr lang="en-US" dirty="0"/>
          </a:p>
          <a:p>
            <a:r>
              <a:rPr lang="en-US" dirty="0"/>
              <a:t>Everyone flushes the same way, every time with consistent volumes, speeds and pressures. Makes following your IFU a little easier. </a:t>
            </a:r>
          </a:p>
          <a:p>
            <a:endParaRPr lang="en-US" dirty="0"/>
          </a:p>
          <a:p>
            <a:r>
              <a:rPr lang="en-US" dirty="0"/>
              <a:t>Automated irrigators are also hands-free; hook up your lumens, flush… able to work on something else while the pump flushes. Great solution for relieving a stressed workflow at the sink. </a:t>
            </a:r>
          </a:p>
        </p:txBody>
      </p:sp>
      <p:sp>
        <p:nvSpPr>
          <p:cNvPr id="4" name="Slide Number Placeholder 3"/>
          <p:cNvSpPr>
            <a:spLocks noGrp="1"/>
          </p:cNvSpPr>
          <p:nvPr>
            <p:ph type="sldNum" sz="quarter" idx="5"/>
          </p:nvPr>
        </p:nvSpPr>
        <p:spPr/>
        <p:txBody>
          <a:bodyPr/>
          <a:lstStyle/>
          <a:p>
            <a:fld id="{53B5F9FD-E74D-489B-9AB4-1F92EC73665E}" type="slidenum">
              <a:rPr lang="en-US" smtClean="0"/>
              <a:t>19</a:t>
            </a:fld>
            <a:endParaRPr lang="en-US"/>
          </a:p>
        </p:txBody>
      </p:sp>
    </p:spTree>
    <p:extLst>
      <p:ext uri="{BB962C8B-B14F-4D97-AF65-F5344CB8AC3E}">
        <p14:creationId xmlns:p14="http://schemas.microsoft.com/office/powerpoint/2010/main" val="259813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don’t know Pure Processing, we got our start in the decontamination side of the department about 10 years ago, this year was going to be our 10</a:t>
            </a:r>
            <a:r>
              <a:rPr lang="en-US" baseline="30000" dirty="0"/>
              <a:t>th</a:t>
            </a:r>
            <a:r>
              <a:rPr lang="en-US" dirty="0"/>
              <a:t> anniversary in Chicago, so happy to spend it with you right here right now! </a:t>
            </a:r>
          </a:p>
          <a:p>
            <a:r>
              <a:rPr lang="en-US" dirty="0"/>
              <a:t>Our focus has always been, how do we make instrument reprocessing more efficient, easier, and safer for you and your team. From literal and workflow pinch points, we try and iron out the process and make it smoother. </a:t>
            </a:r>
          </a:p>
        </p:txBody>
      </p:sp>
      <p:sp>
        <p:nvSpPr>
          <p:cNvPr id="4" name="Slide Number Placeholder 3"/>
          <p:cNvSpPr>
            <a:spLocks noGrp="1"/>
          </p:cNvSpPr>
          <p:nvPr>
            <p:ph type="sldNum" sz="quarter" idx="5"/>
          </p:nvPr>
        </p:nvSpPr>
        <p:spPr/>
        <p:txBody>
          <a:bodyPr/>
          <a:lstStyle/>
          <a:p>
            <a:fld id="{53B5F9FD-E74D-489B-9AB4-1F92EC73665E}" type="slidenum">
              <a:rPr lang="en-US" smtClean="0"/>
              <a:t>2</a:t>
            </a:fld>
            <a:endParaRPr lang="en-US"/>
          </a:p>
        </p:txBody>
      </p:sp>
    </p:spTree>
    <p:extLst>
      <p:ext uri="{BB962C8B-B14F-4D97-AF65-F5344CB8AC3E}">
        <p14:creationId xmlns:p14="http://schemas.microsoft.com/office/powerpoint/2010/main" val="2104459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Ergonomics is the last “stressor” I’ll talk about today. While ergonomics is a big word, doesn’t have to mean big, renovation projects. Can include simple touch-ups and fixes to your current equipment.  </a:t>
            </a:r>
          </a:p>
          <a:p>
            <a:endParaRPr lang="en-US" dirty="0"/>
          </a:p>
          <a:p>
            <a:r>
              <a:rPr lang="en-US" dirty="0"/>
              <a:t>Two common issues I see in reprocessing departments today: deep sinks, and poor anti-fatigue mats. Both issues have simple, quick fixes that can be long lasting, efficient ways to improve worker safety in the reprocessing department. </a:t>
            </a:r>
          </a:p>
        </p:txBody>
      </p:sp>
      <p:sp>
        <p:nvSpPr>
          <p:cNvPr id="4" name="Slide Number Placeholder 3"/>
          <p:cNvSpPr>
            <a:spLocks noGrp="1"/>
          </p:cNvSpPr>
          <p:nvPr>
            <p:ph type="sldNum" sz="quarter" idx="5"/>
          </p:nvPr>
        </p:nvSpPr>
        <p:spPr/>
        <p:txBody>
          <a:bodyPr/>
          <a:lstStyle/>
          <a:p>
            <a:fld id="{53B5F9FD-E74D-489B-9AB4-1F92EC73665E}" type="slidenum">
              <a:rPr lang="en-US" smtClean="0"/>
              <a:t>20</a:t>
            </a:fld>
            <a:endParaRPr lang="en-US"/>
          </a:p>
        </p:txBody>
      </p:sp>
    </p:spTree>
    <p:extLst>
      <p:ext uri="{BB962C8B-B14F-4D97-AF65-F5344CB8AC3E}">
        <p14:creationId xmlns:p14="http://schemas.microsoft.com/office/powerpoint/2010/main" val="3268544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 if this is a department you’ve seen in SPD, GI… </a:t>
            </a:r>
          </a:p>
          <a:p>
            <a:r>
              <a:rPr lang="en-US" dirty="0"/>
              <a:t>Unnecessarily deep sinks are a bit of a double edged sword, they’re necessary sometimes, but most the time they cause back pain, high level of discomfort. </a:t>
            </a:r>
          </a:p>
          <a:p>
            <a:r>
              <a:rPr lang="en-US" dirty="0"/>
              <a:t>Height-adjustable sinks are a great way forward, but they don’t change the basin depth. Even HA sinks may need more work to make them even more ideal.  </a:t>
            </a:r>
          </a:p>
          <a:p>
            <a:r>
              <a:rPr lang="en-US" dirty="0"/>
              <a:t>These makeshift basins don’t do enough: hard to drain, how do they help you use your </a:t>
            </a:r>
            <a:r>
              <a:rPr lang="en-US" dirty="0" err="1"/>
              <a:t>enzymatics</a:t>
            </a:r>
            <a:r>
              <a:rPr lang="en-US" dirty="0"/>
              <a:t>? </a:t>
            </a:r>
          </a:p>
          <a:p>
            <a:r>
              <a:rPr lang="en-US" dirty="0"/>
              <a:t>But this doesn’t have to be the reality. </a:t>
            </a:r>
          </a:p>
          <a:p>
            <a:endParaRPr lang="en-US" dirty="0"/>
          </a:p>
        </p:txBody>
      </p:sp>
      <p:sp>
        <p:nvSpPr>
          <p:cNvPr id="4" name="Slide Number Placeholder 3"/>
          <p:cNvSpPr>
            <a:spLocks noGrp="1"/>
          </p:cNvSpPr>
          <p:nvPr>
            <p:ph type="sldNum" sz="quarter" idx="5"/>
          </p:nvPr>
        </p:nvSpPr>
        <p:spPr/>
        <p:txBody>
          <a:bodyPr/>
          <a:lstStyle/>
          <a:p>
            <a:fld id="{53B5F9FD-E74D-489B-9AB4-1F92EC73665E}" type="slidenum">
              <a:rPr lang="en-US" smtClean="0"/>
              <a:t>21</a:t>
            </a:fld>
            <a:endParaRPr lang="en-US"/>
          </a:p>
        </p:txBody>
      </p:sp>
    </p:spTree>
    <p:extLst>
      <p:ext uri="{BB962C8B-B14F-4D97-AF65-F5344CB8AC3E}">
        <p14:creationId xmlns:p14="http://schemas.microsoft.com/office/powerpoint/2010/main" val="279139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Sink inserts do exist for these sinks. They:</a:t>
            </a:r>
          </a:p>
          <a:p>
            <a:pPr marL="171450" indent="-171450">
              <a:buFontTx/>
              <a:buChar char="-"/>
            </a:pPr>
            <a:r>
              <a:rPr lang="en-US" dirty="0"/>
              <a:t>Fit the vast majority of sinks, even custom. Drop it in to raise the working level. No install, so when 1 person doesn’t need it, take it out and store it. </a:t>
            </a:r>
          </a:p>
          <a:p>
            <a:pPr marL="171450" indent="-171450">
              <a:buFontTx/>
              <a:buChar char="-"/>
            </a:pPr>
            <a:r>
              <a:rPr lang="en-US" dirty="0"/>
              <a:t>Cart washer safe construction makes it easier to clean</a:t>
            </a:r>
          </a:p>
          <a:p>
            <a:pPr marL="171450" indent="-171450">
              <a:buFontTx/>
              <a:buChar char="-"/>
            </a:pPr>
            <a:r>
              <a:rPr lang="en-US" dirty="0"/>
              <a:t>Built-in accessories make maintaining </a:t>
            </a:r>
            <a:r>
              <a:rPr lang="en-US" dirty="0" err="1"/>
              <a:t>enzymatics</a:t>
            </a:r>
            <a:r>
              <a:rPr lang="en-US" dirty="0"/>
              <a:t> chemistry easier. Am I within temperature range? Did I dilute properly?</a:t>
            </a:r>
          </a:p>
          <a:p>
            <a:pPr marL="171450" indent="-171450">
              <a:buFontTx/>
              <a:buChar char="-"/>
            </a:pPr>
            <a:r>
              <a:rPr lang="en-US" dirty="0"/>
              <a:t>Inserts are great for ocular reprocessing, scope reprocessing. Separate out your ocular reprocessing, get inserts w/built-in lights for enhanced leak testing. </a:t>
            </a:r>
          </a:p>
        </p:txBody>
      </p:sp>
      <p:sp>
        <p:nvSpPr>
          <p:cNvPr id="4" name="Slide Number Placeholder 3"/>
          <p:cNvSpPr>
            <a:spLocks noGrp="1"/>
          </p:cNvSpPr>
          <p:nvPr>
            <p:ph type="sldNum" sz="quarter" idx="5"/>
          </p:nvPr>
        </p:nvSpPr>
        <p:spPr/>
        <p:txBody>
          <a:bodyPr/>
          <a:lstStyle/>
          <a:p>
            <a:fld id="{53B5F9FD-E74D-489B-9AB4-1F92EC73665E}" type="slidenum">
              <a:rPr lang="en-US" smtClean="0"/>
              <a:t>22</a:t>
            </a:fld>
            <a:endParaRPr lang="en-US"/>
          </a:p>
        </p:txBody>
      </p:sp>
    </p:spTree>
    <p:extLst>
      <p:ext uri="{BB962C8B-B14F-4D97-AF65-F5344CB8AC3E}">
        <p14:creationId xmlns:p14="http://schemas.microsoft.com/office/powerpoint/2010/main" val="1229026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note on mats: Mats in reprocessing rooms, specially </a:t>
            </a:r>
            <a:r>
              <a:rPr lang="en-US" dirty="0" err="1"/>
              <a:t>decontam</a:t>
            </a:r>
            <a:r>
              <a:rPr lang="en-US" dirty="0"/>
              <a:t>, should be:</a:t>
            </a:r>
          </a:p>
          <a:p>
            <a:pPr marL="0" indent="0">
              <a:buFontTx/>
              <a:buNone/>
            </a:pPr>
            <a:r>
              <a:rPr lang="en-US" dirty="0"/>
              <a:t>- Easy to clean. Perforated mats can be difficult to clean with just mopping or sprays. How durable are they to certain methods of cleaning?</a:t>
            </a:r>
          </a:p>
          <a:p>
            <a:pPr marL="171450" indent="-171450">
              <a:buFontTx/>
              <a:buChar char="-"/>
            </a:pPr>
            <a:r>
              <a:rPr lang="en-US" dirty="0"/>
              <a:t>Standardize in assembly, break rooms, locker rooms, </a:t>
            </a:r>
            <a:r>
              <a:rPr lang="en-US" dirty="0" err="1"/>
              <a:t>decontam</a:t>
            </a:r>
            <a:r>
              <a:rPr lang="en-US" dirty="0"/>
              <a:t>… if possible. Makes replacing/swapping easier. </a:t>
            </a:r>
          </a:p>
          <a:p>
            <a:pPr marL="171450" indent="-171450">
              <a:buFontTx/>
              <a:buChar char="-"/>
            </a:pPr>
            <a:r>
              <a:rPr lang="en-US" dirty="0"/>
              <a:t>Can mats be a training tool? Absolutely – one example are workflow mats. Put something in front of each basin to indicate what task happens at each basin. Make it foolproof; set reminders. Make it easy for new staff…</a:t>
            </a:r>
          </a:p>
        </p:txBody>
      </p:sp>
      <p:sp>
        <p:nvSpPr>
          <p:cNvPr id="4" name="Slide Number Placeholder 3"/>
          <p:cNvSpPr>
            <a:spLocks noGrp="1"/>
          </p:cNvSpPr>
          <p:nvPr>
            <p:ph type="sldNum" sz="quarter" idx="5"/>
          </p:nvPr>
        </p:nvSpPr>
        <p:spPr/>
        <p:txBody>
          <a:bodyPr/>
          <a:lstStyle/>
          <a:p>
            <a:fld id="{53B5F9FD-E74D-489B-9AB4-1F92EC73665E}" type="slidenum">
              <a:rPr lang="en-US" smtClean="0"/>
              <a:t>23</a:t>
            </a:fld>
            <a:endParaRPr lang="en-US"/>
          </a:p>
        </p:txBody>
      </p:sp>
    </p:spTree>
    <p:extLst>
      <p:ext uri="{BB962C8B-B14F-4D97-AF65-F5344CB8AC3E}">
        <p14:creationId xmlns:p14="http://schemas.microsoft.com/office/powerpoint/2010/main" val="673649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do have some homework for everybody, but hopefully these are helpful assignments. </a:t>
            </a:r>
          </a:p>
          <a:p>
            <a:endParaRPr lang="en-US" dirty="0"/>
          </a:p>
          <a:p>
            <a:r>
              <a:rPr lang="en-US" dirty="0"/>
              <a:t>(1) Try as you might to take some time for deep thinking every day. Meditate on what issues you’re facing, how deep do those issues run? If it’s a big project, can I break it down and make the improvements more bite-sized? Helpful step before action planning. </a:t>
            </a:r>
          </a:p>
          <a:p>
            <a:r>
              <a:rPr lang="en-US" dirty="0"/>
              <a:t>(2) Utilize the resources from IAHCSMM, your local chapters if you have access to one. I love the Online Buyer’s Guide at IAHCSMM’s website for when you need to evaluate product changes, </a:t>
            </a:r>
          </a:p>
          <a:p>
            <a:r>
              <a:rPr lang="en-US" dirty="0"/>
              <a:t>(3) Check with your vendors: how are they providing resources to you right now? Are they offering services virtually? Are they offering CE programs? </a:t>
            </a:r>
          </a:p>
          <a:p>
            <a:r>
              <a:rPr lang="en-US" dirty="0"/>
              <a:t>(4) Take the moment to cross-train you or your coworkers. Utilitarian players may be a necessity, and it makes your team more flexible to unforeseen changes. </a:t>
            </a:r>
          </a:p>
        </p:txBody>
      </p:sp>
      <p:sp>
        <p:nvSpPr>
          <p:cNvPr id="4" name="Slide Number Placeholder 3"/>
          <p:cNvSpPr>
            <a:spLocks noGrp="1"/>
          </p:cNvSpPr>
          <p:nvPr>
            <p:ph type="sldNum" sz="quarter" idx="5"/>
          </p:nvPr>
        </p:nvSpPr>
        <p:spPr/>
        <p:txBody>
          <a:bodyPr/>
          <a:lstStyle/>
          <a:p>
            <a:fld id="{53B5F9FD-E74D-489B-9AB4-1F92EC73665E}" type="slidenum">
              <a:rPr lang="en-US" smtClean="0"/>
              <a:t>24</a:t>
            </a:fld>
            <a:endParaRPr lang="en-US"/>
          </a:p>
        </p:txBody>
      </p:sp>
    </p:spTree>
    <p:extLst>
      <p:ext uri="{BB962C8B-B14F-4D97-AF65-F5344CB8AC3E}">
        <p14:creationId xmlns:p14="http://schemas.microsoft.com/office/powerpoint/2010/main" val="1522596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quick wrap-up, we all feel like we’re running our own personal marathon right now, hard to tell how far along the path we really are. </a:t>
            </a:r>
          </a:p>
          <a:p>
            <a:endParaRPr lang="en-US" dirty="0"/>
          </a:p>
          <a:p>
            <a:r>
              <a:rPr lang="en-US" dirty="0"/>
              <a:t>Like Rhonda, if we take a concerted effort to stop, think, breathe, and mediate on the potential issues around the corner, we can plan out our run plan through this marathon in a more efficient way, and hep make good decisions.  </a:t>
            </a:r>
          </a:p>
          <a:p>
            <a:endParaRPr lang="en-US" dirty="0"/>
          </a:p>
          <a:p>
            <a:r>
              <a:rPr lang="en-US" dirty="0"/>
              <a:t>In the end though, marathons make us stronger, smarter. Rhonda has since been running for the Davis Phinney foundation; her personal marathon now helps improve the lives of others, just like the way CS roles support the rest of the hospital. </a:t>
            </a:r>
          </a:p>
          <a:p>
            <a:endParaRPr lang="en-US" dirty="0"/>
          </a:p>
          <a:p>
            <a:r>
              <a:rPr lang="en-US" dirty="0"/>
              <a:t>Excited to meet the CS world that crosses the finish line, and all the things we’ll learn from each other and improve on in the meantime! </a:t>
            </a:r>
          </a:p>
        </p:txBody>
      </p:sp>
      <p:sp>
        <p:nvSpPr>
          <p:cNvPr id="4" name="Slide Number Placeholder 3"/>
          <p:cNvSpPr>
            <a:spLocks noGrp="1"/>
          </p:cNvSpPr>
          <p:nvPr>
            <p:ph type="sldNum" sz="quarter" idx="5"/>
          </p:nvPr>
        </p:nvSpPr>
        <p:spPr/>
        <p:txBody>
          <a:bodyPr/>
          <a:lstStyle/>
          <a:p>
            <a:fld id="{53B5F9FD-E74D-489B-9AB4-1F92EC73665E}" type="slidenum">
              <a:rPr lang="en-US" smtClean="0"/>
              <a:t>25</a:t>
            </a:fld>
            <a:endParaRPr lang="en-US"/>
          </a:p>
        </p:txBody>
      </p:sp>
    </p:spTree>
    <p:extLst>
      <p:ext uri="{BB962C8B-B14F-4D97-AF65-F5344CB8AC3E}">
        <p14:creationId xmlns:p14="http://schemas.microsoft.com/office/powerpoint/2010/main" val="3965419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5F9FD-E74D-489B-9AB4-1F92EC73665E}" type="slidenum">
              <a:rPr lang="en-US" smtClean="0"/>
              <a:t>26</a:t>
            </a:fld>
            <a:endParaRPr lang="en-US"/>
          </a:p>
        </p:txBody>
      </p:sp>
    </p:spTree>
    <p:extLst>
      <p:ext uri="{BB962C8B-B14F-4D97-AF65-F5344CB8AC3E}">
        <p14:creationId xmlns:p14="http://schemas.microsoft.com/office/powerpoint/2010/main" val="1872393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I want to quickly share a story about Rhonda </a:t>
            </a:r>
            <a:r>
              <a:rPr lang="en-US" dirty="0" err="1"/>
              <a:t>Foulds</a:t>
            </a:r>
            <a:r>
              <a:rPr lang="en-US" dirty="0"/>
              <a:t>, a colleague of my coworker here at Pure Processing, and I felt it was really relevant to today. Rhonda was diagnosed in 1998 with Parkinson’s at 35. Probably felt like a bomb, so much chaos, confusion, - </a:t>
            </a:r>
          </a:p>
          <a:p>
            <a:r>
              <a:rPr lang="en-US" dirty="0"/>
              <a:t>Rhonda eventually sought help through deep brain stimulation surgery, only to come out of surgery with MRSA because her battery pack got infected. </a:t>
            </a:r>
          </a:p>
          <a:p>
            <a:r>
              <a:rPr lang="en-US" dirty="0"/>
              <a:t>While the DBS surgery was life changing, MRSA recovery only made her personal marathon harder. </a:t>
            </a:r>
          </a:p>
          <a:p>
            <a:r>
              <a:rPr lang="en-US" dirty="0"/>
              <a:t>Rhonda returned to running, to help with her Parkinson’s symptoms, and just this year completed her 100</a:t>
            </a:r>
            <a:r>
              <a:rPr lang="en-US" baseline="30000" dirty="0"/>
              <a:t>th</a:t>
            </a:r>
            <a:r>
              <a:rPr lang="en-US" dirty="0"/>
              <a:t> marathon. </a:t>
            </a:r>
          </a:p>
          <a:p>
            <a:r>
              <a:rPr lang="en-US" dirty="0"/>
              <a:t>I like this quote by Rhonda here – this situation her Parkinson’s, it has to take a backseat, like the pandemic. It drives what we do, but not how effective we can be. We use this opportunity to drive change. </a:t>
            </a:r>
          </a:p>
        </p:txBody>
      </p:sp>
      <p:sp>
        <p:nvSpPr>
          <p:cNvPr id="4" name="Slide Number Placeholder 3"/>
          <p:cNvSpPr>
            <a:spLocks noGrp="1"/>
          </p:cNvSpPr>
          <p:nvPr>
            <p:ph type="sldNum" sz="quarter" idx="5"/>
          </p:nvPr>
        </p:nvSpPr>
        <p:spPr/>
        <p:txBody>
          <a:bodyPr/>
          <a:lstStyle/>
          <a:p>
            <a:fld id="{53B5F9FD-E74D-489B-9AB4-1F92EC73665E}" type="slidenum">
              <a:rPr lang="en-US" smtClean="0"/>
              <a:t>3</a:t>
            </a:fld>
            <a:endParaRPr lang="en-US"/>
          </a:p>
        </p:txBody>
      </p:sp>
    </p:spTree>
    <p:extLst>
      <p:ext uri="{BB962C8B-B14F-4D97-AF65-F5344CB8AC3E}">
        <p14:creationId xmlns:p14="http://schemas.microsoft.com/office/powerpoint/2010/main" val="3722776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ask, we all feel like we’re in a bit of a marathon right now; hard to see how much farther we have left to run, but we know we need to keep running. </a:t>
            </a:r>
          </a:p>
          <a:p>
            <a:endParaRPr lang="en-US" dirty="0"/>
          </a:p>
          <a:p>
            <a:r>
              <a:rPr lang="en-US" dirty="0"/>
              <a:t>Quarantines, loss of electives, these things make us feel like we’re experiencing personal &amp; professional setbacks. But we’re all running a marathon right now, but how do we use this situation as a motivator for good? We look to Rhonda as one example. </a:t>
            </a:r>
          </a:p>
        </p:txBody>
      </p:sp>
      <p:sp>
        <p:nvSpPr>
          <p:cNvPr id="4" name="Slide Number Placeholder 3"/>
          <p:cNvSpPr>
            <a:spLocks noGrp="1"/>
          </p:cNvSpPr>
          <p:nvPr>
            <p:ph type="sldNum" sz="quarter" idx="5"/>
          </p:nvPr>
        </p:nvSpPr>
        <p:spPr/>
        <p:txBody>
          <a:bodyPr/>
          <a:lstStyle/>
          <a:p>
            <a:fld id="{53B5F9FD-E74D-489B-9AB4-1F92EC73665E}" type="slidenum">
              <a:rPr lang="en-US" smtClean="0"/>
              <a:t>4</a:t>
            </a:fld>
            <a:endParaRPr lang="en-US"/>
          </a:p>
        </p:txBody>
      </p:sp>
    </p:spTree>
    <p:extLst>
      <p:ext uri="{BB962C8B-B14F-4D97-AF65-F5344CB8AC3E}">
        <p14:creationId xmlns:p14="http://schemas.microsoft.com/office/powerpoint/2010/main" val="4015733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r>
              <a:rPr lang="en-US" dirty="0"/>
              <a:t>One way through this chaotic environment is meditation. </a:t>
            </a:r>
          </a:p>
          <a:p>
            <a:r>
              <a:rPr lang="en-US" dirty="0"/>
              <a:t>Meditation goes by many definitions, but at its’ root, it’s thinking deeply on something. Conscious thinking. That conscientious effort should help: (1) create awareness, (2) clarify the day-2-day chaos, and (3) simplify/clarify the path forward. </a:t>
            </a:r>
          </a:p>
          <a:p>
            <a:endParaRPr lang="en-US" dirty="0"/>
          </a:p>
          <a:p>
            <a:r>
              <a:rPr lang="en-US" dirty="0"/>
              <a:t>Rhonda used a moment of personal meditation to figure out what needs to happen: I need to start running again. I need to get connected back to my needs, my goals… we’re all at a point where a little mediation session can help do these three things, and analyze our department workflows. </a:t>
            </a:r>
          </a:p>
        </p:txBody>
      </p:sp>
      <p:sp>
        <p:nvSpPr>
          <p:cNvPr id="4" name="Slide Number Placeholder 3"/>
          <p:cNvSpPr>
            <a:spLocks noGrp="1"/>
          </p:cNvSpPr>
          <p:nvPr>
            <p:ph type="sldNum" sz="quarter" idx="10"/>
          </p:nvPr>
        </p:nvSpPr>
        <p:spPr/>
        <p:txBody>
          <a:bodyPr/>
          <a:lstStyle/>
          <a:p>
            <a:fld id="{53B5F9FD-E74D-489B-9AB4-1F92EC73665E}" type="slidenum">
              <a:rPr lang="en-US" smtClean="0"/>
              <a:t>5</a:t>
            </a:fld>
            <a:endParaRPr lang="en-US"/>
          </a:p>
        </p:txBody>
      </p:sp>
    </p:spTree>
    <p:extLst>
      <p:ext uri="{BB962C8B-B14F-4D97-AF65-F5344CB8AC3E}">
        <p14:creationId xmlns:p14="http://schemas.microsoft.com/office/powerpoint/2010/main" val="2312834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good meditation comes good insight. Based on some “meditation” sessions we’ve had with customers, we’ve come to 4 main places where instrument reprocessing gets bottlenecked, or where its efficiency can be dampened in instrument reprocessing.  </a:t>
            </a:r>
          </a:p>
          <a:p>
            <a:r>
              <a:rPr lang="en-US" dirty="0"/>
              <a:t>These 4 areas: inspection, soaking, flushing, and ergonomics, can be improved during some department’s downtime without normal surgery volumes. When surgeries resume, you can feel more in control of these areas, or know you’ve opened up these bottlenecks. </a:t>
            </a:r>
          </a:p>
        </p:txBody>
      </p:sp>
      <p:sp>
        <p:nvSpPr>
          <p:cNvPr id="4" name="Slide Number Placeholder 3"/>
          <p:cNvSpPr>
            <a:spLocks noGrp="1"/>
          </p:cNvSpPr>
          <p:nvPr>
            <p:ph type="sldNum" sz="quarter" idx="5"/>
          </p:nvPr>
        </p:nvSpPr>
        <p:spPr/>
        <p:txBody>
          <a:bodyPr/>
          <a:lstStyle/>
          <a:p>
            <a:fld id="{53B5F9FD-E74D-489B-9AB4-1F92EC73665E}" type="slidenum">
              <a:rPr lang="en-US" smtClean="0"/>
              <a:t>6</a:t>
            </a:fld>
            <a:endParaRPr lang="en-US"/>
          </a:p>
        </p:txBody>
      </p:sp>
    </p:spTree>
    <p:extLst>
      <p:ext uri="{BB962C8B-B14F-4D97-AF65-F5344CB8AC3E}">
        <p14:creationId xmlns:p14="http://schemas.microsoft.com/office/powerpoint/2010/main" val="2895733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inspection is broad. Can mean a lot and have numerous functions in the cycle of an instrument’s cleaning. Today we’re going to think on 3 meditation insights we’ve heard:</a:t>
            </a:r>
          </a:p>
          <a:p>
            <a:pPr marL="228600" indent="-228600">
              <a:buAutoNum type="arabicParenBoth"/>
            </a:pPr>
            <a:r>
              <a:rPr lang="en-US" dirty="0"/>
              <a:t>I need a process in place to inspect wrap before I sterilize. </a:t>
            </a:r>
          </a:p>
          <a:p>
            <a:pPr marL="228600" indent="-228600">
              <a:buAutoNum type="arabicParenBoth"/>
            </a:pPr>
            <a:r>
              <a:rPr lang="en-US" dirty="0"/>
              <a:t>My assembly tables could be more efficient and organized. </a:t>
            </a:r>
          </a:p>
          <a:p>
            <a:pPr marL="228600" indent="-228600">
              <a:buAutoNum type="arabicParenBoth"/>
            </a:pPr>
            <a:r>
              <a:rPr lang="en-US" dirty="0"/>
              <a:t>I should have more QC practices in place for identifying residual bioburden and damage, </a:t>
            </a:r>
            <a:r>
              <a:rPr lang="en-US" i="1" dirty="0"/>
              <a:t>before</a:t>
            </a:r>
            <a:r>
              <a:rPr lang="en-US" dirty="0"/>
              <a:t> assembly. </a:t>
            </a:r>
          </a:p>
        </p:txBody>
      </p:sp>
      <p:sp>
        <p:nvSpPr>
          <p:cNvPr id="4" name="Slide Number Placeholder 3"/>
          <p:cNvSpPr>
            <a:spLocks noGrp="1"/>
          </p:cNvSpPr>
          <p:nvPr>
            <p:ph type="sldNum" sz="quarter" idx="5"/>
          </p:nvPr>
        </p:nvSpPr>
        <p:spPr/>
        <p:txBody>
          <a:bodyPr/>
          <a:lstStyle/>
          <a:p>
            <a:fld id="{53B5F9FD-E74D-489B-9AB4-1F92EC73665E}" type="slidenum">
              <a:rPr lang="en-US" smtClean="0"/>
              <a:t>7</a:t>
            </a:fld>
            <a:endParaRPr lang="en-US"/>
          </a:p>
        </p:txBody>
      </p:sp>
    </p:spTree>
    <p:extLst>
      <p:ext uri="{BB962C8B-B14F-4D97-AF65-F5344CB8AC3E}">
        <p14:creationId xmlns:p14="http://schemas.microsoft.com/office/powerpoint/2010/main" val="565610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insight, inspection of wrap, can help enable better QC and storage programs. If you have consistent issues w/wrap punctures or damage in sterile storage, do they arrive like that to sterile storage, or is it your racks?</a:t>
            </a:r>
          </a:p>
          <a:p>
            <a:endParaRPr lang="en-US" dirty="0"/>
          </a:p>
          <a:p>
            <a:r>
              <a:rPr lang="en-US" dirty="0"/>
              <a:t>To have an inspection method in place, make sure your wraps are of high quality, sound construction before the sterilizer, it can eliminate wasted time in improving one area of the department or another. </a:t>
            </a:r>
          </a:p>
          <a:p>
            <a:endParaRPr lang="en-US" dirty="0"/>
          </a:p>
          <a:p>
            <a:r>
              <a:rPr lang="en-US" dirty="0"/>
              <a:t>Also: Don’t need to invest in full renovation; mini-options are available for immediate inspection capabilities. Maybe you also need to fix wrap storage. Why not inspect wrap right after you pull off the shelf from storage? Lots of quick options. </a:t>
            </a:r>
          </a:p>
        </p:txBody>
      </p:sp>
      <p:sp>
        <p:nvSpPr>
          <p:cNvPr id="4" name="Slide Number Placeholder 3"/>
          <p:cNvSpPr>
            <a:spLocks noGrp="1"/>
          </p:cNvSpPr>
          <p:nvPr>
            <p:ph type="sldNum" sz="quarter" idx="5"/>
          </p:nvPr>
        </p:nvSpPr>
        <p:spPr/>
        <p:txBody>
          <a:bodyPr/>
          <a:lstStyle/>
          <a:p>
            <a:fld id="{53B5F9FD-E74D-489B-9AB4-1F92EC73665E}" type="slidenum">
              <a:rPr lang="en-US" smtClean="0"/>
              <a:t>8</a:t>
            </a:fld>
            <a:endParaRPr lang="en-US"/>
          </a:p>
        </p:txBody>
      </p:sp>
    </p:spTree>
    <p:extLst>
      <p:ext uri="{BB962C8B-B14F-4D97-AF65-F5344CB8AC3E}">
        <p14:creationId xmlns:p14="http://schemas.microsoft.com/office/powerpoint/2010/main" val="4237224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Ergonomically there are benefits too – holding up to the light, which let’s be honest doesn’t have the lumen brightness for thicker wraps anyway, can be hard with large wrap sizes. Strenuous activity in direct conflict with OSHA recommendations. </a:t>
            </a:r>
          </a:p>
          <a:p>
            <a:endParaRPr lang="en-US" dirty="0"/>
          </a:p>
          <a:p>
            <a:r>
              <a:rPr lang="en-US" dirty="0"/>
              <a:t>Wrap can drag on the floor, get dropped more easily, snagged… not a best practice. </a:t>
            </a:r>
          </a:p>
        </p:txBody>
      </p:sp>
      <p:sp>
        <p:nvSpPr>
          <p:cNvPr id="4" name="Slide Number Placeholder 3"/>
          <p:cNvSpPr>
            <a:spLocks noGrp="1"/>
          </p:cNvSpPr>
          <p:nvPr>
            <p:ph type="sldNum" sz="quarter" idx="5"/>
          </p:nvPr>
        </p:nvSpPr>
        <p:spPr/>
        <p:txBody>
          <a:bodyPr/>
          <a:lstStyle/>
          <a:p>
            <a:fld id="{53B5F9FD-E74D-489B-9AB4-1F92EC73665E}" type="slidenum">
              <a:rPr lang="en-US" smtClean="0"/>
              <a:t>9</a:t>
            </a:fld>
            <a:endParaRPr lang="en-US"/>
          </a:p>
        </p:txBody>
      </p:sp>
    </p:spTree>
    <p:extLst>
      <p:ext uri="{BB962C8B-B14F-4D97-AF65-F5344CB8AC3E}">
        <p14:creationId xmlns:p14="http://schemas.microsoft.com/office/powerpoint/2010/main" val="4116341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758094"/>
            <a:ext cx="8549640" cy="1213111"/>
          </a:xfrm>
        </p:spPr>
        <p:txBody>
          <a:bodyPr/>
          <a:lstStyle/>
          <a:p>
            <a:r>
              <a:rPr lang="en-US"/>
              <a:t>Click to edit Master title style</a:t>
            </a:r>
          </a:p>
        </p:txBody>
      </p:sp>
      <p:sp>
        <p:nvSpPr>
          <p:cNvPr id="3" name="Subtitle 2"/>
          <p:cNvSpPr>
            <a:spLocks noGrp="1"/>
          </p:cNvSpPr>
          <p:nvPr>
            <p:ph type="subTitle" idx="1"/>
          </p:nvPr>
        </p:nvSpPr>
        <p:spPr>
          <a:xfrm>
            <a:off x="1508760" y="3207015"/>
            <a:ext cx="7040880" cy="1446301"/>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9021FB86-B911-4F8B-9192-4D3C72A7DB82}" type="slidenum">
              <a:rPr lang="en-US" smtClean="0"/>
              <a:t>‹#›</a:t>
            </a:fld>
            <a:endParaRPr lang="en-US"/>
          </a:p>
        </p:txBody>
      </p:sp>
    </p:spTree>
    <p:extLst>
      <p:ext uri="{BB962C8B-B14F-4D97-AF65-F5344CB8AC3E}">
        <p14:creationId xmlns:p14="http://schemas.microsoft.com/office/powerpoint/2010/main" val="3670034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670560" y="5043006"/>
            <a:ext cx="3185160" cy="301313"/>
          </a:xfrm>
        </p:spPr>
        <p:txBody>
          <a:bodyPr/>
          <a:lstStyle/>
          <a:p>
            <a:r>
              <a:rPr lang="en-US"/>
              <a:t>Presentation Title</a:t>
            </a:r>
          </a:p>
        </p:txBody>
      </p:sp>
      <p:sp>
        <p:nvSpPr>
          <p:cNvPr id="6" name="Slide Number Placeholder 5"/>
          <p:cNvSpPr>
            <a:spLocks noGrp="1"/>
          </p:cNvSpPr>
          <p:nvPr>
            <p:ph type="sldNum" sz="quarter" idx="12"/>
          </p:nvPr>
        </p:nvSpPr>
        <p:spPr>
          <a:xfrm>
            <a:off x="335280" y="5043006"/>
            <a:ext cx="419100" cy="301313"/>
          </a:xfrm>
        </p:spPr>
        <p:txBody>
          <a:bodyPr/>
          <a:lstStyle/>
          <a:p>
            <a:fld id="{9021FB86-B911-4F8B-9192-4D3C72A7DB82}" type="slidenum">
              <a:rPr lang="en-US" smtClean="0"/>
              <a:t>‹#›</a:t>
            </a:fld>
            <a:endParaRPr lang="en-US"/>
          </a:p>
        </p:txBody>
      </p:sp>
    </p:spTree>
    <p:extLst>
      <p:ext uri="{BB962C8B-B14F-4D97-AF65-F5344CB8AC3E}">
        <p14:creationId xmlns:p14="http://schemas.microsoft.com/office/powerpoint/2010/main" val="2666038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636713"/>
            <a:ext cx="8549640" cy="112402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4544" y="2398712"/>
            <a:ext cx="8549640" cy="123800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9021FB86-B911-4F8B-9192-4D3C72A7DB82}" type="slidenum">
              <a:rPr lang="en-US" smtClean="0"/>
              <a:t>‹#›</a:t>
            </a:fld>
            <a:endParaRPr lang="en-US"/>
          </a:p>
        </p:txBody>
      </p:sp>
    </p:spTree>
    <p:extLst>
      <p:ext uri="{BB962C8B-B14F-4D97-AF65-F5344CB8AC3E}">
        <p14:creationId xmlns:p14="http://schemas.microsoft.com/office/powerpoint/2010/main" val="738442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320536"/>
            <a:ext cx="4442460" cy="3734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20536"/>
            <a:ext cx="4442460" cy="373496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9021FB86-B911-4F8B-9192-4D3C72A7DB82}" type="slidenum">
              <a:rPr lang="en-US" smtClean="0"/>
              <a:t>‹#›</a:t>
            </a:fld>
            <a:endParaRPr lang="en-US"/>
          </a:p>
        </p:txBody>
      </p:sp>
    </p:spTree>
    <p:extLst>
      <p:ext uri="{BB962C8B-B14F-4D97-AF65-F5344CB8AC3E}">
        <p14:creationId xmlns:p14="http://schemas.microsoft.com/office/powerpoint/2010/main" val="145758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266824"/>
            <a:ext cx="4444207" cy="527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2920" y="1794775"/>
            <a:ext cx="4444207" cy="32607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266824"/>
            <a:ext cx="4445953" cy="527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09528" y="1794775"/>
            <a:ext cx="4445953" cy="32607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9021FB86-B911-4F8B-9192-4D3C72A7DB82}" type="slidenum">
              <a:rPr lang="en-US" smtClean="0"/>
              <a:t>‹#›</a:t>
            </a:fld>
            <a:endParaRPr lang="en-US"/>
          </a:p>
        </p:txBody>
      </p:sp>
    </p:spTree>
    <p:extLst>
      <p:ext uri="{BB962C8B-B14F-4D97-AF65-F5344CB8AC3E}">
        <p14:creationId xmlns:p14="http://schemas.microsoft.com/office/powerpoint/2010/main" val="3092727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9021FB86-B911-4F8B-9192-4D3C72A7DB82}" type="slidenum">
              <a:rPr lang="en-US" smtClean="0"/>
              <a:t>‹#›</a:t>
            </a:fld>
            <a:endParaRPr lang="en-US"/>
          </a:p>
        </p:txBody>
      </p:sp>
    </p:spTree>
    <p:extLst>
      <p:ext uri="{BB962C8B-B14F-4D97-AF65-F5344CB8AC3E}">
        <p14:creationId xmlns:p14="http://schemas.microsoft.com/office/powerpoint/2010/main" val="1052112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9021FB86-B911-4F8B-9192-4D3C72A7DB82}" type="slidenum">
              <a:rPr lang="en-US" smtClean="0"/>
              <a:t>‹#›</a:t>
            </a:fld>
            <a:endParaRPr lang="en-US"/>
          </a:p>
        </p:txBody>
      </p:sp>
    </p:spTree>
    <p:extLst>
      <p:ext uri="{BB962C8B-B14F-4D97-AF65-F5344CB8AC3E}">
        <p14:creationId xmlns:p14="http://schemas.microsoft.com/office/powerpoint/2010/main" val="191606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25330"/>
            <a:ext cx="3309144" cy="95896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555" y="225330"/>
            <a:ext cx="5622925" cy="48301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184290"/>
            <a:ext cx="3309144" cy="38712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9021FB86-B911-4F8B-9192-4D3C72A7DB82}" type="slidenum">
              <a:rPr lang="en-US" smtClean="0"/>
              <a:t>‹#›</a:t>
            </a:fld>
            <a:endParaRPr lang="en-US"/>
          </a:p>
        </p:txBody>
      </p:sp>
    </p:spTree>
    <p:extLst>
      <p:ext uri="{BB962C8B-B14F-4D97-AF65-F5344CB8AC3E}">
        <p14:creationId xmlns:p14="http://schemas.microsoft.com/office/powerpoint/2010/main" val="84696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3961607"/>
            <a:ext cx="6035040" cy="46769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517" y="505681"/>
            <a:ext cx="6035040" cy="33956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1517" y="4429296"/>
            <a:ext cx="6035040" cy="66419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p>
        </p:txBody>
      </p:sp>
      <p:sp>
        <p:nvSpPr>
          <p:cNvPr id="7" name="Slide Number Placeholder 6"/>
          <p:cNvSpPr>
            <a:spLocks noGrp="1"/>
          </p:cNvSpPr>
          <p:nvPr>
            <p:ph type="sldNum" sz="quarter" idx="12"/>
          </p:nvPr>
        </p:nvSpPr>
        <p:spPr/>
        <p:txBody>
          <a:bodyPr/>
          <a:lstStyle/>
          <a:p>
            <a:fld id="{9021FB86-B911-4F8B-9192-4D3C72A7DB82}" type="slidenum">
              <a:rPr lang="en-US" smtClean="0"/>
              <a:t>‹#›</a:t>
            </a:fld>
            <a:endParaRPr lang="en-US"/>
          </a:p>
        </p:txBody>
      </p:sp>
    </p:spTree>
    <p:extLst>
      <p:ext uri="{BB962C8B-B14F-4D97-AF65-F5344CB8AC3E}">
        <p14:creationId xmlns:p14="http://schemas.microsoft.com/office/powerpoint/2010/main" val="3642875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7F5AA5-00A4-4DFC-AF56-21053A9BE29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175"/>
            <a:ext cx="10058400" cy="5657088"/>
          </a:xfrm>
          <a:prstGeom prst="rect">
            <a:avLst/>
          </a:prstGeom>
        </p:spPr>
      </p:pic>
      <p:sp>
        <p:nvSpPr>
          <p:cNvPr id="2" name="Title Placeholder 1"/>
          <p:cNvSpPr>
            <a:spLocks noGrp="1"/>
          </p:cNvSpPr>
          <p:nvPr>
            <p:ph type="title"/>
          </p:nvPr>
        </p:nvSpPr>
        <p:spPr>
          <a:xfrm>
            <a:off x="419100" y="226640"/>
            <a:ext cx="9052560" cy="94324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19100" y="1320536"/>
            <a:ext cx="9052560" cy="37349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38200" y="5043006"/>
            <a:ext cx="3185160" cy="301313"/>
          </a:xfrm>
          <a:prstGeom prst="rect">
            <a:avLst/>
          </a:prstGeom>
        </p:spPr>
        <p:txBody>
          <a:bodyPr vert="horz" lIns="91440" tIns="45720" rIns="91440" bIns="45720" rtlCol="0" anchor="ctr"/>
          <a:lstStyle>
            <a:lvl1pPr algn="l">
              <a:defRPr sz="1000">
                <a:solidFill>
                  <a:schemeClr val="bg1"/>
                </a:solidFill>
              </a:defRPr>
            </a:lvl1pPr>
          </a:lstStyle>
          <a:p>
            <a:r>
              <a:rPr lang="en-US" dirty="0"/>
              <a:t>Presentation Title</a:t>
            </a:r>
          </a:p>
        </p:txBody>
      </p:sp>
      <p:sp>
        <p:nvSpPr>
          <p:cNvPr id="6" name="Slide Number Placeholder 5"/>
          <p:cNvSpPr>
            <a:spLocks noGrp="1"/>
          </p:cNvSpPr>
          <p:nvPr>
            <p:ph type="sldNum" sz="quarter" idx="4"/>
          </p:nvPr>
        </p:nvSpPr>
        <p:spPr>
          <a:xfrm>
            <a:off x="419100" y="5043006"/>
            <a:ext cx="419100" cy="301313"/>
          </a:xfrm>
          <a:prstGeom prst="rect">
            <a:avLst/>
          </a:prstGeom>
        </p:spPr>
        <p:txBody>
          <a:bodyPr vert="horz" lIns="91440" tIns="45720" rIns="91440" bIns="45720" rtlCol="0" anchor="ctr"/>
          <a:lstStyle>
            <a:lvl1pPr algn="l">
              <a:defRPr sz="1000">
                <a:solidFill>
                  <a:schemeClr val="bg1"/>
                </a:solidFill>
              </a:defRPr>
            </a:lvl1pPr>
          </a:lstStyle>
          <a:p>
            <a:fld id="{9021FB86-B911-4F8B-9192-4D3C72A7DB82}" type="slidenum">
              <a:rPr lang="en-US" smtClean="0"/>
              <a:pPr/>
              <a:t>‹#›</a:t>
            </a:fld>
            <a:endParaRPr lang="en-US" dirty="0"/>
          </a:p>
        </p:txBody>
      </p:sp>
    </p:spTree>
    <p:extLst>
      <p:ext uri="{BB962C8B-B14F-4D97-AF65-F5344CB8AC3E}">
        <p14:creationId xmlns:p14="http://schemas.microsoft.com/office/powerpoint/2010/main" val="15215007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spcBef>
          <a:spcPct val="0"/>
        </a:spcBef>
        <a:buNone/>
        <a:defRPr sz="3400" kern="1200">
          <a:solidFill>
            <a:srgbClr val="2F7DB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bmp"/><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56EADB-A8DE-4600-92CE-BC377BE8A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58400" cy="5657088"/>
          </a:xfrm>
          <a:prstGeom prst="rect">
            <a:avLst/>
          </a:prstGeom>
        </p:spPr>
      </p:pic>
      <p:sp>
        <p:nvSpPr>
          <p:cNvPr id="7" name="TextBox 6"/>
          <p:cNvSpPr txBox="1"/>
          <p:nvPr/>
        </p:nvSpPr>
        <p:spPr>
          <a:xfrm>
            <a:off x="159434" y="2815252"/>
            <a:ext cx="9898966" cy="1631216"/>
          </a:xfrm>
          <a:prstGeom prst="rect">
            <a:avLst/>
          </a:prstGeom>
          <a:noFill/>
        </p:spPr>
        <p:txBody>
          <a:bodyPr wrap="square" rtlCol="0">
            <a:spAutoFit/>
          </a:bodyPr>
          <a:lstStyle/>
          <a:p>
            <a:r>
              <a:rPr lang="en-US" sz="3400" b="1" dirty="0">
                <a:solidFill>
                  <a:schemeClr val="bg1"/>
                </a:solidFill>
                <a:latin typeface="Arial" panose="020B0604020202020204" pitchFamily="34" charset="0"/>
                <a:cs typeface="Arial" panose="020B0604020202020204" pitchFamily="34" charset="0"/>
              </a:rPr>
              <a:t>Finding your Happy Medium:</a:t>
            </a:r>
          </a:p>
          <a:p>
            <a:r>
              <a:rPr lang="en-US" sz="3200" i="1" dirty="0">
                <a:solidFill>
                  <a:schemeClr val="bg1"/>
                </a:solidFill>
              </a:rPr>
              <a:t>4 Common Stressors to Address Before Electives Resume</a:t>
            </a:r>
          </a:p>
          <a:p>
            <a:endParaRPr lang="en-US" sz="3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335280" y="5219260"/>
            <a:ext cx="4191000" cy="276999"/>
          </a:xfrm>
          <a:prstGeom prst="rect">
            <a:avLst/>
          </a:prstGeom>
          <a:noFill/>
        </p:spPr>
        <p:txBody>
          <a:bodyPr wrap="square" rtlCol="0">
            <a:spAutoFit/>
          </a:bodyPr>
          <a:lstStyle/>
          <a:p>
            <a:r>
              <a:rPr lang="en-US" sz="1200" dirty="0">
                <a:solidFill>
                  <a:schemeClr val="tx1">
                    <a:lumMod val="95000"/>
                    <a:lumOff val="5000"/>
                  </a:schemeClr>
                </a:solidFill>
                <a:latin typeface="Arial" panose="020B0604020202020204" pitchFamily="34" charset="0"/>
                <a:cs typeface="Arial" panose="020B0604020202020204" pitchFamily="34" charset="0"/>
              </a:rPr>
              <a:t>877.718.6868  |  pure-processing.com</a:t>
            </a:r>
          </a:p>
        </p:txBody>
      </p:sp>
      <p:sp>
        <p:nvSpPr>
          <p:cNvPr id="2" name="Slide Number Placeholder 1">
            <a:extLst>
              <a:ext uri="{FF2B5EF4-FFF2-40B4-BE49-F238E27FC236}">
                <a16:creationId xmlns:a16="http://schemas.microsoft.com/office/drawing/2014/main" id="{ABBFB9AB-5EE9-4D11-BE32-23FA277ECC9D}"/>
              </a:ext>
            </a:extLst>
          </p:cNvPr>
          <p:cNvSpPr>
            <a:spLocks noGrp="1"/>
          </p:cNvSpPr>
          <p:nvPr>
            <p:ph type="sldNum" sz="quarter" idx="12"/>
          </p:nvPr>
        </p:nvSpPr>
        <p:spPr/>
        <p:txBody>
          <a:bodyPr/>
          <a:lstStyle/>
          <a:p>
            <a:fld id="{9021FB86-B911-4F8B-9192-4D3C72A7DB82}" type="slidenum">
              <a:rPr lang="en-US" smtClean="0"/>
              <a:t>1</a:t>
            </a:fld>
            <a:endParaRPr lang="en-US" dirty="0"/>
          </a:p>
        </p:txBody>
      </p:sp>
    </p:spTree>
    <p:extLst>
      <p:ext uri="{BB962C8B-B14F-4D97-AF65-F5344CB8AC3E}">
        <p14:creationId xmlns:p14="http://schemas.microsoft.com/office/powerpoint/2010/main" val="452972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3428-06D3-4061-BC0E-FCA04EBD6E5E}"/>
              </a:ext>
            </a:extLst>
          </p:cNvPr>
          <p:cNvSpPr>
            <a:spLocks noGrp="1"/>
          </p:cNvSpPr>
          <p:nvPr>
            <p:ph type="title"/>
          </p:nvPr>
        </p:nvSpPr>
        <p:spPr/>
        <p:txBody>
          <a:bodyPr/>
          <a:lstStyle/>
          <a:p>
            <a:pPr algn="ctr"/>
            <a:r>
              <a:rPr lang="en-US" b="1" dirty="0"/>
              <a:t>Lighted Assembly Tables</a:t>
            </a:r>
            <a:endParaRPr lang="en-US" dirty="0"/>
          </a:p>
        </p:txBody>
      </p:sp>
      <p:sp>
        <p:nvSpPr>
          <p:cNvPr id="8" name="Content Placeholder 7">
            <a:extLst>
              <a:ext uri="{FF2B5EF4-FFF2-40B4-BE49-F238E27FC236}">
                <a16:creationId xmlns:a16="http://schemas.microsoft.com/office/drawing/2014/main" id="{A1F8A2B5-4833-40D9-802E-59ED68127CBF}"/>
              </a:ext>
            </a:extLst>
          </p:cNvPr>
          <p:cNvSpPr>
            <a:spLocks noGrp="1"/>
          </p:cNvSpPr>
          <p:nvPr>
            <p:ph idx="1"/>
          </p:nvPr>
        </p:nvSpPr>
        <p:spPr>
          <a:xfrm>
            <a:off x="419100" y="1077119"/>
            <a:ext cx="9052560" cy="3734967"/>
          </a:xfrm>
        </p:spPr>
        <p:txBody>
          <a:bodyPr/>
          <a:lstStyle/>
          <a:p>
            <a:pPr marL="0" indent="0" algn="ctr">
              <a:buNone/>
            </a:pPr>
            <a:r>
              <a:rPr lang="en-US" i="1" dirty="0"/>
              <a:t>I’d like to make sure my assembly tables are organized and enhance worker efficiency. </a:t>
            </a:r>
          </a:p>
          <a:p>
            <a:endParaRPr lang="en-US" dirty="0"/>
          </a:p>
        </p:txBody>
      </p:sp>
      <p:sp>
        <p:nvSpPr>
          <p:cNvPr id="7" name="Slide Number Placeholder 6">
            <a:extLst>
              <a:ext uri="{FF2B5EF4-FFF2-40B4-BE49-F238E27FC236}">
                <a16:creationId xmlns:a16="http://schemas.microsoft.com/office/drawing/2014/main" id="{3EF454CA-CC43-49F2-9CCB-F3F5374BC471}"/>
              </a:ext>
            </a:extLst>
          </p:cNvPr>
          <p:cNvSpPr>
            <a:spLocks noGrp="1"/>
          </p:cNvSpPr>
          <p:nvPr>
            <p:ph type="sldNum" sz="quarter" idx="12"/>
          </p:nvPr>
        </p:nvSpPr>
        <p:spPr/>
        <p:txBody>
          <a:bodyPr/>
          <a:lstStyle/>
          <a:p>
            <a:fld id="{9021FB86-B911-4F8B-9192-4D3C72A7DB82}" type="slidenum">
              <a:rPr lang="en-US" smtClean="0"/>
              <a:t>10</a:t>
            </a:fld>
            <a:endParaRPr lang="en-US"/>
          </a:p>
        </p:txBody>
      </p:sp>
      <p:pic>
        <p:nvPicPr>
          <p:cNvPr id="4" name="Picture 3" descr="A picture containing indoor, kitchen, table, sitting&#10;&#10;Description automatically generated">
            <a:extLst>
              <a:ext uri="{FF2B5EF4-FFF2-40B4-BE49-F238E27FC236}">
                <a16:creationId xmlns:a16="http://schemas.microsoft.com/office/drawing/2014/main" id="{0B587BB1-9915-4A6F-B521-D9D236C512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8555" y="1879417"/>
            <a:ext cx="3331335" cy="2809426"/>
          </a:xfrm>
          <a:prstGeom prst="rect">
            <a:avLst/>
          </a:prstGeom>
        </p:spPr>
      </p:pic>
      <p:sp>
        <p:nvSpPr>
          <p:cNvPr id="10" name="TextBox 9">
            <a:extLst>
              <a:ext uri="{FF2B5EF4-FFF2-40B4-BE49-F238E27FC236}">
                <a16:creationId xmlns:a16="http://schemas.microsoft.com/office/drawing/2014/main" id="{E9C0F3C9-B7D8-4BC8-B85B-B3BE3A1CDC45}"/>
              </a:ext>
            </a:extLst>
          </p:cNvPr>
          <p:cNvSpPr txBox="1"/>
          <p:nvPr/>
        </p:nvSpPr>
        <p:spPr>
          <a:xfrm>
            <a:off x="2259951" y="4670187"/>
            <a:ext cx="5586624" cy="369332"/>
          </a:xfrm>
          <a:prstGeom prst="rect">
            <a:avLst/>
          </a:prstGeom>
          <a:noFill/>
        </p:spPr>
        <p:txBody>
          <a:bodyPr wrap="square" rtlCol="0">
            <a:spAutoFit/>
          </a:bodyPr>
          <a:lstStyle/>
          <a:p>
            <a:pPr algn="ctr"/>
            <a:r>
              <a:rPr lang="en-US" b="1" dirty="0"/>
              <a:t>PureSteel™ Ergonomic Workstations</a:t>
            </a:r>
          </a:p>
        </p:txBody>
      </p:sp>
      <p:pic>
        <p:nvPicPr>
          <p:cNvPr id="5" name="Picture 4" descr="A picture containing indoor, blue, small, table&#10;&#10;Description automatically generated">
            <a:extLst>
              <a:ext uri="{FF2B5EF4-FFF2-40B4-BE49-F238E27FC236}">
                <a16:creationId xmlns:a16="http://schemas.microsoft.com/office/drawing/2014/main" id="{66D6A06D-4469-4F50-8E34-3606A48E25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69"/>
          <a:stretch/>
        </p:blipFill>
        <p:spPr>
          <a:xfrm>
            <a:off x="1966772" y="2020359"/>
            <a:ext cx="2959917" cy="2725688"/>
          </a:xfrm>
          <a:prstGeom prst="rect">
            <a:avLst/>
          </a:prstGeom>
        </p:spPr>
      </p:pic>
    </p:spTree>
    <p:extLst>
      <p:ext uri="{BB962C8B-B14F-4D97-AF65-F5344CB8AC3E}">
        <p14:creationId xmlns:p14="http://schemas.microsoft.com/office/powerpoint/2010/main" val="2682517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EFD62C-CECD-4D0A-8AEA-28865264FB0F}"/>
              </a:ext>
            </a:extLst>
          </p:cNvPr>
          <p:cNvSpPr>
            <a:spLocks noGrp="1"/>
          </p:cNvSpPr>
          <p:nvPr>
            <p:ph sz="half" idx="2"/>
          </p:nvPr>
        </p:nvSpPr>
        <p:spPr>
          <a:xfrm>
            <a:off x="392046" y="1473991"/>
            <a:ext cx="4694088" cy="3260728"/>
          </a:xfrm>
        </p:spPr>
        <p:txBody>
          <a:bodyPr>
            <a:normAutofit/>
          </a:bodyPr>
          <a:lstStyle/>
          <a:p>
            <a:r>
              <a:rPr lang="en-US" dirty="0"/>
              <a:t>Lost efficiency occurs when:</a:t>
            </a:r>
          </a:p>
          <a:p>
            <a:pPr lvl="1"/>
            <a:r>
              <a:rPr lang="en-US" dirty="0"/>
              <a:t>Workers are wandering around to find pieces to assemble trays</a:t>
            </a:r>
          </a:p>
          <a:p>
            <a:pPr lvl="1"/>
            <a:r>
              <a:rPr lang="en-US" dirty="0"/>
              <a:t>Equipment can’t be added because of missing outlets &amp; power</a:t>
            </a:r>
          </a:p>
          <a:p>
            <a:pPr lvl="1"/>
            <a:r>
              <a:rPr lang="en-US" dirty="0"/>
              <a:t>There’s no room to organize all steps in one place</a:t>
            </a:r>
          </a:p>
        </p:txBody>
      </p:sp>
      <p:sp>
        <p:nvSpPr>
          <p:cNvPr id="7" name="Slide Number Placeholder 6">
            <a:extLst>
              <a:ext uri="{FF2B5EF4-FFF2-40B4-BE49-F238E27FC236}">
                <a16:creationId xmlns:a16="http://schemas.microsoft.com/office/drawing/2014/main" id="{7FF28D1A-BF86-4553-BF01-7226FAEA025F}"/>
              </a:ext>
            </a:extLst>
          </p:cNvPr>
          <p:cNvSpPr>
            <a:spLocks noGrp="1"/>
          </p:cNvSpPr>
          <p:nvPr>
            <p:ph type="sldNum" sz="quarter" idx="12"/>
          </p:nvPr>
        </p:nvSpPr>
        <p:spPr/>
        <p:txBody>
          <a:bodyPr/>
          <a:lstStyle/>
          <a:p>
            <a:fld id="{9021FB86-B911-4F8B-9192-4D3C72A7DB82}" type="slidenum">
              <a:rPr lang="en-US" smtClean="0"/>
              <a:t>11</a:t>
            </a:fld>
            <a:endParaRPr lang="en-US"/>
          </a:p>
        </p:txBody>
      </p:sp>
      <p:pic>
        <p:nvPicPr>
          <p:cNvPr id="8" name="Content Placeholder 7" descr="A person in a blue shirt&#10;&#10;Description automatically generated">
            <a:extLst>
              <a:ext uri="{FF2B5EF4-FFF2-40B4-BE49-F238E27FC236}">
                <a16:creationId xmlns:a16="http://schemas.microsoft.com/office/drawing/2014/main" id="{13ACFE7C-5699-42B1-A4C0-904B4F2FAC75}"/>
              </a:ext>
            </a:extLst>
          </p:cNvPr>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8176" r="6110"/>
          <a:stretch/>
        </p:blipFill>
        <p:spPr>
          <a:xfrm>
            <a:off x="5146610" y="1520637"/>
            <a:ext cx="4356444" cy="3053746"/>
          </a:xfrm>
          <a:prstGeom prst="rect">
            <a:avLst/>
          </a:prstGeom>
        </p:spPr>
      </p:pic>
      <p:sp>
        <p:nvSpPr>
          <p:cNvPr id="9" name="Content Placeholder 7">
            <a:extLst>
              <a:ext uri="{FF2B5EF4-FFF2-40B4-BE49-F238E27FC236}">
                <a16:creationId xmlns:a16="http://schemas.microsoft.com/office/drawing/2014/main" id="{4D50A11D-A925-4EEA-B04F-DDFC5D514E9F}"/>
              </a:ext>
            </a:extLst>
          </p:cNvPr>
          <p:cNvSpPr txBox="1">
            <a:spLocks/>
          </p:cNvSpPr>
          <p:nvPr/>
        </p:nvSpPr>
        <p:spPr>
          <a:xfrm>
            <a:off x="522798" y="-1873719"/>
            <a:ext cx="9052560" cy="373496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lgn="ctr"/>
            <a:r>
              <a:rPr lang="en-US" b="0" i="1" dirty="0"/>
              <a:t>I’d like to make sure my assembly tables are organized and enhance worker efficiency. </a:t>
            </a:r>
          </a:p>
          <a:p>
            <a:endParaRPr lang="en-US" dirty="0"/>
          </a:p>
        </p:txBody>
      </p:sp>
      <p:sp>
        <p:nvSpPr>
          <p:cNvPr id="6" name="TextBox 5">
            <a:extLst>
              <a:ext uri="{FF2B5EF4-FFF2-40B4-BE49-F238E27FC236}">
                <a16:creationId xmlns:a16="http://schemas.microsoft.com/office/drawing/2014/main" id="{4A2D5F14-4083-43FF-BC66-8F137F0B554B}"/>
              </a:ext>
            </a:extLst>
          </p:cNvPr>
          <p:cNvSpPr txBox="1"/>
          <p:nvPr/>
        </p:nvSpPr>
        <p:spPr>
          <a:xfrm>
            <a:off x="4471776" y="4574383"/>
            <a:ext cx="5586624" cy="369332"/>
          </a:xfrm>
          <a:prstGeom prst="rect">
            <a:avLst/>
          </a:prstGeom>
          <a:noFill/>
        </p:spPr>
        <p:txBody>
          <a:bodyPr wrap="square" rtlCol="0">
            <a:spAutoFit/>
          </a:bodyPr>
          <a:lstStyle/>
          <a:p>
            <a:pPr algn="ctr"/>
            <a:r>
              <a:rPr lang="en-US" b="1" dirty="0"/>
              <a:t>PureSteel™ Ergonomic Workstations</a:t>
            </a:r>
          </a:p>
        </p:txBody>
      </p:sp>
    </p:spTree>
    <p:extLst>
      <p:ext uri="{BB962C8B-B14F-4D97-AF65-F5344CB8AC3E}">
        <p14:creationId xmlns:p14="http://schemas.microsoft.com/office/powerpoint/2010/main" val="3627312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F641B12-E49F-4172-82F2-CDCC84628927}"/>
              </a:ext>
            </a:extLst>
          </p:cNvPr>
          <p:cNvSpPr>
            <a:spLocks noGrp="1"/>
          </p:cNvSpPr>
          <p:nvPr>
            <p:ph type="title"/>
          </p:nvPr>
        </p:nvSpPr>
        <p:spPr/>
        <p:txBody>
          <a:bodyPr/>
          <a:lstStyle/>
          <a:p>
            <a:pPr algn="ctr"/>
            <a:r>
              <a:rPr lang="en-US" b="1" dirty="0"/>
              <a:t>Borescopes</a:t>
            </a:r>
            <a:endParaRPr lang="en-US" dirty="0"/>
          </a:p>
        </p:txBody>
      </p:sp>
      <p:sp>
        <p:nvSpPr>
          <p:cNvPr id="9" name="Content Placeholder 8">
            <a:extLst>
              <a:ext uri="{FF2B5EF4-FFF2-40B4-BE49-F238E27FC236}">
                <a16:creationId xmlns:a16="http://schemas.microsoft.com/office/drawing/2014/main" id="{2D96E787-00B7-4F1D-914C-21A133F3E2CC}"/>
              </a:ext>
            </a:extLst>
          </p:cNvPr>
          <p:cNvSpPr>
            <a:spLocks noGrp="1"/>
          </p:cNvSpPr>
          <p:nvPr>
            <p:ph idx="1"/>
          </p:nvPr>
        </p:nvSpPr>
        <p:spPr>
          <a:xfrm>
            <a:off x="419100" y="962235"/>
            <a:ext cx="9052560" cy="3734967"/>
          </a:xfrm>
        </p:spPr>
        <p:txBody>
          <a:bodyPr/>
          <a:lstStyle/>
          <a:p>
            <a:pPr marL="0" indent="0" algn="ctr">
              <a:buNone/>
            </a:pPr>
            <a:r>
              <a:rPr lang="en-US" sz="2000" i="1" dirty="0"/>
              <a:t>I should have a QC system in place to identify bioburden and instrument damage before instruments are sent to assembly. </a:t>
            </a:r>
          </a:p>
          <a:p>
            <a:pPr marL="0" indent="0">
              <a:buNone/>
            </a:pPr>
            <a:endParaRPr lang="en-US" dirty="0"/>
          </a:p>
        </p:txBody>
      </p:sp>
      <p:sp>
        <p:nvSpPr>
          <p:cNvPr id="7" name="Slide Number Placeholder 6">
            <a:extLst>
              <a:ext uri="{FF2B5EF4-FFF2-40B4-BE49-F238E27FC236}">
                <a16:creationId xmlns:a16="http://schemas.microsoft.com/office/drawing/2014/main" id="{6707CFDA-D8DA-4452-A2A0-9FC17358FB10}"/>
              </a:ext>
            </a:extLst>
          </p:cNvPr>
          <p:cNvSpPr>
            <a:spLocks noGrp="1"/>
          </p:cNvSpPr>
          <p:nvPr>
            <p:ph type="sldNum" sz="quarter" idx="12"/>
          </p:nvPr>
        </p:nvSpPr>
        <p:spPr/>
        <p:txBody>
          <a:bodyPr/>
          <a:lstStyle/>
          <a:p>
            <a:fld id="{9021FB86-B911-4F8B-9192-4D3C72A7DB82}" type="slidenum">
              <a:rPr lang="en-US" smtClean="0"/>
              <a:t>12</a:t>
            </a:fld>
            <a:endParaRPr lang="en-US"/>
          </a:p>
        </p:txBody>
      </p:sp>
      <p:pic>
        <p:nvPicPr>
          <p:cNvPr id="10" name="Picture 9">
            <a:extLst>
              <a:ext uri="{FF2B5EF4-FFF2-40B4-BE49-F238E27FC236}">
                <a16:creationId xmlns:a16="http://schemas.microsoft.com/office/drawing/2014/main" id="{5D1ED6BE-6AF0-406F-A09E-A89E31F1CC42}"/>
              </a:ext>
            </a:extLst>
          </p:cNvPr>
          <p:cNvPicPr>
            <a:picLocks noChangeAspect="1"/>
          </p:cNvPicPr>
          <p:nvPr/>
        </p:nvPicPr>
        <p:blipFill rotWithShape="1">
          <a:blip r:embed="rId3"/>
          <a:srcRect l="10864" t="8696" b="3484"/>
          <a:stretch/>
        </p:blipFill>
        <p:spPr>
          <a:xfrm>
            <a:off x="984144" y="1795646"/>
            <a:ext cx="3815292" cy="2950780"/>
          </a:xfrm>
          <a:prstGeom prst="rect">
            <a:avLst/>
          </a:prstGeom>
        </p:spPr>
      </p:pic>
      <p:pic>
        <p:nvPicPr>
          <p:cNvPr id="3" name="Picture 2" descr="A picture containing indoor, table, sitting, small&#10;&#10;Description automatically generated">
            <a:extLst>
              <a:ext uri="{FF2B5EF4-FFF2-40B4-BE49-F238E27FC236}">
                <a16:creationId xmlns:a16="http://schemas.microsoft.com/office/drawing/2014/main" id="{7CA94B3C-0770-4722-9C6C-803CC06A42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1610519"/>
            <a:ext cx="2649238" cy="4048919"/>
          </a:xfrm>
          <a:prstGeom prst="rect">
            <a:avLst/>
          </a:prstGeom>
        </p:spPr>
      </p:pic>
      <p:sp>
        <p:nvSpPr>
          <p:cNvPr id="12" name="TextBox 11">
            <a:extLst>
              <a:ext uri="{FF2B5EF4-FFF2-40B4-BE49-F238E27FC236}">
                <a16:creationId xmlns:a16="http://schemas.microsoft.com/office/drawing/2014/main" id="{4EFE38EA-32C1-4F7C-A2C4-CED7CE85C4C6}"/>
              </a:ext>
            </a:extLst>
          </p:cNvPr>
          <p:cNvSpPr txBox="1"/>
          <p:nvPr/>
        </p:nvSpPr>
        <p:spPr>
          <a:xfrm>
            <a:off x="7097968" y="2812122"/>
            <a:ext cx="2603456" cy="646331"/>
          </a:xfrm>
          <a:prstGeom prst="rect">
            <a:avLst/>
          </a:prstGeom>
          <a:noFill/>
        </p:spPr>
        <p:txBody>
          <a:bodyPr wrap="square" rtlCol="0">
            <a:spAutoFit/>
          </a:bodyPr>
          <a:lstStyle/>
          <a:p>
            <a:pPr algn="ctr"/>
            <a:r>
              <a:rPr lang="en-US" b="1" dirty="0"/>
              <a:t>PureClear™ Visualization Station &amp; Borescopes</a:t>
            </a:r>
          </a:p>
        </p:txBody>
      </p:sp>
    </p:spTree>
    <p:extLst>
      <p:ext uri="{BB962C8B-B14F-4D97-AF65-F5344CB8AC3E}">
        <p14:creationId xmlns:p14="http://schemas.microsoft.com/office/powerpoint/2010/main" val="1745397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CA3A4D-3443-4D15-9DBC-833C0B2D4E1F}"/>
              </a:ext>
            </a:extLst>
          </p:cNvPr>
          <p:cNvSpPr>
            <a:spLocks noGrp="1"/>
          </p:cNvSpPr>
          <p:nvPr>
            <p:ph type="title"/>
          </p:nvPr>
        </p:nvSpPr>
        <p:spPr>
          <a:xfrm>
            <a:off x="435142" y="462625"/>
            <a:ext cx="9052560" cy="943240"/>
          </a:xfrm>
        </p:spPr>
        <p:txBody>
          <a:bodyPr/>
          <a:lstStyle/>
          <a:p>
            <a:pPr algn="ctr"/>
            <a:r>
              <a:rPr lang="en-US" b="1" dirty="0"/>
              <a:t>Borescopes</a:t>
            </a:r>
          </a:p>
        </p:txBody>
      </p:sp>
      <p:sp>
        <p:nvSpPr>
          <p:cNvPr id="7" name="Slide Number Placeholder 6">
            <a:extLst>
              <a:ext uri="{FF2B5EF4-FFF2-40B4-BE49-F238E27FC236}">
                <a16:creationId xmlns:a16="http://schemas.microsoft.com/office/drawing/2014/main" id="{11E1F39D-7AB7-42E1-8117-10F2FC571335}"/>
              </a:ext>
            </a:extLst>
          </p:cNvPr>
          <p:cNvSpPr>
            <a:spLocks noGrp="1"/>
          </p:cNvSpPr>
          <p:nvPr>
            <p:ph type="sldNum" sz="quarter" idx="12"/>
          </p:nvPr>
        </p:nvSpPr>
        <p:spPr/>
        <p:txBody>
          <a:bodyPr/>
          <a:lstStyle/>
          <a:p>
            <a:fld id="{9021FB86-B911-4F8B-9192-4D3C72A7DB82}" type="slidenum">
              <a:rPr lang="en-US" smtClean="0"/>
              <a:t>13</a:t>
            </a:fld>
            <a:endParaRPr lang="en-US"/>
          </a:p>
        </p:txBody>
      </p:sp>
      <p:sp>
        <p:nvSpPr>
          <p:cNvPr id="10" name="Rectangle 9">
            <a:extLst>
              <a:ext uri="{FF2B5EF4-FFF2-40B4-BE49-F238E27FC236}">
                <a16:creationId xmlns:a16="http://schemas.microsoft.com/office/drawing/2014/main" id="{3AD4B6EE-BE9B-4F91-8E78-D845A9D2FA0A}"/>
              </a:ext>
            </a:extLst>
          </p:cNvPr>
          <p:cNvSpPr/>
          <p:nvPr/>
        </p:nvSpPr>
        <p:spPr>
          <a:xfrm>
            <a:off x="399047" y="3707687"/>
            <a:ext cx="9203287" cy="92333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dirty="0"/>
              <a:t>12.4.2: “Tools such as video borescopes of an appropriate dimension (length and diameter) may be used to visually inspect the internal channels of some medical devices.”</a:t>
            </a:r>
          </a:p>
          <a:p>
            <a:r>
              <a:rPr lang="en-US" i="1" dirty="0"/>
              <a:t>ANSI/AAMI ST91:2017</a:t>
            </a:r>
          </a:p>
        </p:txBody>
      </p:sp>
      <p:sp>
        <p:nvSpPr>
          <p:cNvPr id="12" name="TextBox 11">
            <a:extLst>
              <a:ext uri="{FF2B5EF4-FFF2-40B4-BE49-F238E27FC236}">
                <a16:creationId xmlns:a16="http://schemas.microsoft.com/office/drawing/2014/main" id="{254AA459-46B7-4340-8FED-CF55DB79BF70}"/>
              </a:ext>
            </a:extLst>
          </p:cNvPr>
          <p:cNvSpPr txBox="1"/>
          <p:nvPr/>
        </p:nvSpPr>
        <p:spPr>
          <a:xfrm>
            <a:off x="435142" y="1655509"/>
            <a:ext cx="2667000" cy="1569660"/>
          </a:xfrm>
          <a:prstGeom prst="rect">
            <a:avLst/>
          </a:prstGeom>
          <a:noFill/>
        </p:spPr>
        <p:txBody>
          <a:bodyPr wrap="square" rtlCol="0">
            <a:spAutoFit/>
          </a:bodyPr>
          <a:lstStyle/>
          <a:p>
            <a:pPr algn="ctr"/>
            <a:r>
              <a:rPr lang="en-US" sz="2400" b="1" dirty="0">
                <a:solidFill>
                  <a:schemeClr val="accent3">
                    <a:lumMod val="75000"/>
                  </a:schemeClr>
                </a:solidFill>
              </a:rPr>
              <a:t>Possible instrument damage</a:t>
            </a:r>
            <a:r>
              <a:rPr lang="en-US" sz="2400" dirty="0">
                <a:solidFill>
                  <a:schemeClr val="accent3">
                    <a:lumMod val="75000"/>
                  </a:schemeClr>
                </a:solidFill>
              </a:rPr>
              <a:t>: </a:t>
            </a:r>
            <a:r>
              <a:rPr lang="en-US" sz="2400" dirty="0"/>
              <a:t>is this cleanable?</a:t>
            </a:r>
          </a:p>
        </p:txBody>
      </p:sp>
      <p:pic>
        <p:nvPicPr>
          <p:cNvPr id="13" name="Picture 12" descr="A picture containing sitting, food, bowl, table&#10;&#10;Description automatically generated">
            <a:extLst>
              <a:ext uri="{FF2B5EF4-FFF2-40B4-BE49-F238E27FC236}">
                <a16:creationId xmlns:a16="http://schemas.microsoft.com/office/drawing/2014/main" id="{CE182EA1-C982-4F86-A741-78C492231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349" y="1445094"/>
            <a:ext cx="2021334" cy="2021334"/>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89F10F9D-52D6-470F-A38E-12918C6349A1}"/>
              </a:ext>
            </a:extLst>
          </p:cNvPr>
          <p:cNvSpPr txBox="1"/>
          <p:nvPr/>
        </p:nvSpPr>
        <p:spPr>
          <a:xfrm>
            <a:off x="7296835" y="1527436"/>
            <a:ext cx="2336487" cy="1938992"/>
          </a:xfrm>
          <a:prstGeom prst="rect">
            <a:avLst/>
          </a:prstGeom>
          <a:noFill/>
        </p:spPr>
        <p:txBody>
          <a:bodyPr wrap="square" rtlCol="0">
            <a:spAutoFit/>
          </a:bodyPr>
          <a:lstStyle/>
          <a:p>
            <a:pPr algn="ctr"/>
            <a:r>
              <a:rPr lang="en-US" sz="2400" b="1" dirty="0">
                <a:solidFill>
                  <a:schemeClr val="accent3">
                    <a:lumMod val="75000"/>
                  </a:schemeClr>
                </a:solidFill>
              </a:rPr>
              <a:t>Residual fat in channel</a:t>
            </a:r>
            <a:r>
              <a:rPr lang="en-US" sz="2400" dirty="0">
                <a:solidFill>
                  <a:schemeClr val="accent3">
                    <a:lumMod val="75000"/>
                  </a:schemeClr>
                </a:solidFill>
              </a:rPr>
              <a:t>: </a:t>
            </a:r>
            <a:r>
              <a:rPr lang="en-US" sz="2400" dirty="0"/>
              <a:t>Are my pre-cleaning processes efficient?</a:t>
            </a:r>
          </a:p>
        </p:txBody>
      </p:sp>
      <p:pic>
        <p:nvPicPr>
          <p:cNvPr id="3" name="Picture 2" descr="A picture containing blue, sitting, light, black&#10;&#10;Description automatically generated">
            <a:extLst>
              <a:ext uri="{FF2B5EF4-FFF2-40B4-BE49-F238E27FC236}">
                <a16:creationId xmlns:a16="http://schemas.microsoft.com/office/drawing/2014/main" id="{480566A1-B3F8-4FCD-9A00-C1AAEE9D6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865" y="1470036"/>
            <a:ext cx="2021335" cy="2021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3583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665C-266D-4F17-8154-54D3E9D21F78}"/>
              </a:ext>
            </a:extLst>
          </p:cNvPr>
          <p:cNvSpPr>
            <a:spLocks noGrp="1"/>
          </p:cNvSpPr>
          <p:nvPr>
            <p:ph type="title"/>
          </p:nvPr>
        </p:nvSpPr>
        <p:spPr>
          <a:xfrm>
            <a:off x="502920" y="432555"/>
            <a:ext cx="9052560" cy="943240"/>
          </a:xfrm>
        </p:spPr>
        <p:txBody>
          <a:bodyPr/>
          <a:lstStyle/>
          <a:p>
            <a:pPr algn="ctr"/>
            <a:r>
              <a:rPr lang="en-US" b="1" dirty="0"/>
              <a:t>Stressor: Soaking</a:t>
            </a:r>
            <a:endParaRPr lang="en-US" dirty="0"/>
          </a:p>
        </p:txBody>
      </p:sp>
      <p:sp>
        <p:nvSpPr>
          <p:cNvPr id="3" name="Content Placeholder 2">
            <a:extLst>
              <a:ext uri="{FF2B5EF4-FFF2-40B4-BE49-F238E27FC236}">
                <a16:creationId xmlns:a16="http://schemas.microsoft.com/office/drawing/2014/main" id="{4AEEF306-9764-46C4-BF09-627CAE3FFC51}"/>
              </a:ext>
            </a:extLst>
          </p:cNvPr>
          <p:cNvSpPr>
            <a:spLocks noGrp="1"/>
          </p:cNvSpPr>
          <p:nvPr>
            <p:ph idx="1"/>
          </p:nvPr>
        </p:nvSpPr>
        <p:spPr>
          <a:xfrm>
            <a:off x="502920" y="1458461"/>
            <a:ext cx="9052560" cy="3734967"/>
          </a:xfrm>
        </p:spPr>
        <p:txBody>
          <a:bodyPr/>
          <a:lstStyle/>
          <a:p>
            <a:pPr marL="0" indent="0">
              <a:buNone/>
            </a:pPr>
            <a:r>
              <a:rPr lang="en-US" sz="2800" b="1" dirty="0"/>
              <a:t>Meditation Insights:</a:t>
            </a:r>
          </a:p>
          <a:p>
            <a:pPr marL="0" indent="0">
              <a:spcAft>
                <a:spcPts val="600"/>
              </a:spcAft>
              <a:buNone/>
            </a:pPr>
            <a:r>
              <a:rPr lang="en-US" sz="2800" dirty="0"/>
              <a:t>	(1) I can’t waste 30 minutes of time soaking 	robotics in sink basins and delaying other 	instrument reprocessing.</a:t>
            </a:r>
          </a:p>
          <a:p>
            <a:pPr marL="0" indent="0">
              <a:spcAft>
                <a:spcPts val="600"/>
              </a:spcAft>
              <a:buNone/>
            </a:pPr>
            <a:r>
              <a:rPr lang="en-US" dirty="0"/>
              <a:t> </a:t>
            </a:r>
          </a:p>
          <a:p>
            <a:pPr marL="0" indent="0" algn="ctr">
              <a:buNone/>
            </a:pPr>
            <a:r>
              <a:rPr lang="en-US" sz="2800" i="1" dirty="0"/>
              <a:t>Sink basins are critical tools for reprocessing. How do we maximize their efficiency?</a:t>
            </a:r>
          </a:p>
          <a:p>
            <a:endParaRPr lang="en-US" dirty="0"/>
          </a:p>
        </p:txBody>
      </p:sp>
      <p:sp>
        <p:nvSpPr>
          <p:cNvPr id="4" name="Slide Number Placeholder 3">
            <a:extLst>
              <a:ext uri="{FF2B5EF4-FFF2-40B4-BE49-F238E27FC236}">
                <a16:creationId xmlns:a16="http://schemas.microsoft.com/office/drawing/2014/main" id="{FAB8B81D-443C-44DE-93BB-D4E1C93C6913}"/>
              </a:ext>
            </a:extLst>
          </p:cNvPr>
          <p:cNvSpPr>
            <a:spLocks noGrp="1"/>
          </p:cNvSpPr>
          <p:nvPr>
            <p:ph type="sldNum" sz="quarter" idx="12"/>
          </p:nvPr>
        </p:nvSpPr>
        <p:spPr/>
        <p:txBody>
          <a:bodyPr/>
          <a:lstStyle/>
          <a:p>
            <a:fld id="{9021FB86-B911-4F8B-9192-4D3C72A7DB82}" type="slidenum">
              <a:rPr lang="en-US" smtClean="0"/>
              <a:t>14</a:t>
            </a:fld>
            <a:endParaRPr lang="en-US"/>
          </a:p>
        </p:txBody>
      </p:sp>
    </p:spTree>
    <p:extLst>
      <p:ext uri="{BB962C8B-B14F-4D97-AF65-F5344CB8AC3E}">
        <p14:creationId xmlns:p14="http://schemas.microsoft.com/office/powerpoint/2010/main" val="490753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DA92-E2E6-4998-9527-3760E72718F0}"/>
              </a:ext>
            </a:extLst>
          </p:cNvPr>
          <p:cNvSpPr>
            <a:spLocks noGrp="1"/>
          </p:cNvSpPr>
          <p:nvPr>
            <p:ph type="title"/>
          </p:nvPr>
        </p:nvSpPr>
        <p:spPr/>
        <p:txBody>
          <a:bodyPr/>
          <a:lstStyle/>
          <a:p>
            <a:pPr algn="ctr"/>
            <a:r>
              <a:rPr lang="en-US" b="1" dirty="0"/>
              <a:t>Robotic Soaking</a:t>
            </a:r>
            <a:endParaRPr lang="en-US" dirty="0"/>
          </a:p>
        </p:txBody>
      </p:sp>
      <p:sp>
        <p:nvSpPr>
          <p:cNvPr id="3" name="Content Placeholder 2">
            <a:extLst>
              <a:ext uri="{FF2B5EF4-FFF2-40B4-BE49-F238E27FC236}">
                <a16:creationId xmlns:a16="http://schemas.microsoft.com/office/drawing/2014/main" id="{A0910EF7-C009-4DA0-B9EE-6F6B8B99E4F7}"/>
              </a:ext>
            </a:extLst>
          </p:cNvPr>
          <p:cNvSpPr>
            <a:spLocks noGrp="1"/>
          </p:cNvSpPr>
          <p:nvPr>
            <p:ph idx="1"/>
          </p:nvPr>
        </p:nvSpPr>
        <p:spPr>
          <a:xfrm>
            <a:off x="571955" y="1169880"/>
            <a:ext cx="9052560" cy="3734967"/>
          </a:xfrm>
        </p:spPr>
        <p:txBody>
          <a:bodyPr/>
          <a:lstStyle/>
          <a:p>
            <a:r>
              <a:rPr lang="en-US" dirty="0"/>
              <a:t>Mobile carts make good soaking solutions:</a:t>
            </a:r>
          </a:p>
          <a:p>
            <a:pPr lvl="1"/>
            <a:r>
              <a:rPr lang="en-US" dirty="0"/>
              <a:t>Free up sink basin space</a:t>
            </a:r>
          </a:p>
          <a:p>
            <a:pPr lvl="1"/>
            <a:r>
              <a:rPr lang="en-US" dirty="0"/>
              <a:t>Vertical soaking</a:t>
            </a:r>
          </a:p>
          <a:p>
            <a:pPr lvl="1"/>
            <a:r>
              <a:rPr lang="en-US" dirty="0"/>
              <a:t>Container storage</a:t>
            </a:r>
          </a:p>
          <a:p>
            <a:pPr lvl="1"/>
            <a:r>
              <a:rPr lang="en-US" dirty="0"/>
              <a:t>Accessories?</a:t>
            </a:r>
          </a:p>
          <a:p>
            <a:pPr lvl="1"/>
            <a:endParaRPr lang="en-US" dirty="0"/>
          </a:p>
        </p:txBody>
      </p:sp>
      <p:sp>
        <p:nvSpPr>
          <p:cNvPr id="4" name="Slide Number Placeholder 3">
            <a:extLst>
              <a:ext uri="{FF2B5EF4-FFF2-40B4-BE49-F238E27FC236}">
                <a16:creationId xmlns:a16="http://schemas.microsoft.com/office/drawing/2014/main" id="{B2E94D45-0DD8-41BF-ACD3-5D485AAE0FE1}"/>
              </a:ext>
            </a:extLst>
          </p:cNvPr>
          <p:cNvSpPr>
            <a:spLocks noGrp="1"/>
          </p:cNvSpPr>
          <p:nvPr>
            <p:ph type="sldNum" sz="quarter" idx="12"/>
          </p:nvPr>
        </p:nvSpPr>
        <p:spPr/>
        <p:txBody>
          <a:bodyPr/>
          <a:lstStyle/>
          <a:p>
            <a:fld id="{9021FB86-B911-4F8B-9192-4D3C72A7DB82}" type="slidenum">
              <a:rPr lang="en-US" smtClean="0"/>
              <a:t>15</a:t>
            </a:fld>
            <a:endParaRPr lang="en-US"/>
          </a:p>
        </p:txBody>
      </p:sp>
      <p:pic>
        <p:nvPicPr>
          <p:cNvPr id="6" name="Picture 5" descr="A picture containing handcart, small, room&#10;&#10;Description automatically generated">
            <a:extLst>
              <a:ext uri="{FF2B5EF4-FFF2-40B4-BE49-F238E27FC236}">
                <a16:creationId xmlns:a16="http://schemas.microsoft.com/office/drawing/2014/main" id="{1E1FDB8D-EFF0-4999-8BF0-D7557C0B44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8712" y="1160865"/>
            <a:ext cx="2127615" cy="2702958"/>
          </a:xfrm>
          <a:prstGeom prst="rect">
            <a:avLst/>
          </a:prstGeom>
        </p:spPr>
      </p:pic>
      <p:pic>
        <p:nvPicPr>
          <p:cNvPr id="8" name="Picture 7" descr="A picture containing indoor, red, chair, table&#10;&#10;Description automatically generated">
            <a:extLst>
              <a:ext uri="{FF2B5EF4-FFF2-40B4-BE49-F238E27FC236}">
                <a16:creationId xmlns:a16="http://schemas.microsoft.com/office/drawing/2014/main" id="{C78A7B7D-EF29-4EF5-81D2-E4E4F41F40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716"/>
          <a:stretch/>
        </p:blipFill>
        <p:spPr>
          <a:xfrm>
            <a:off x="4727597" y="2040925"/>
            <a:ext cx="2153642" cy="2702958"/>
          </a:xfrm>
          <a:prstGeom prst="rect">
            <a:avLst/>
          </a:prstGeom>
        </p:spPr>
      </p:pic>
      <p:sp>
        <p:nvSpPr>
          <p:cNvPr id="9" name="TextBox 8">
            <a:extLst>
              <a:ext uri="{FF2B5EF4-FFF2-40B4-BE49-F238E27FC236}">
                <a16:creationId xmlns:a16="http://schemas.microsoft.com/office/drawing/2014/main" id="{2D5F49D0-CC40-475C-A99D-99DF3BBD1D3B}"/>
              </a:ext>
            </a:extLst>
          </p:cNvPr>
          <p:cNvSpPr txBox="1"/>
          <p:nvPr/>
        </p:nvSpPr>
        <p:spPr>
          <a:xfrm>
            <a:off x="4322303" y="4622397"/>
            <a:ext cx="2962799" cy="369332"/>
          </a:xfrm>
          <a:prstGeom prst="rect">
            <a:avLst/>
          </a:prstGeom>
          <a:noFill/>
        </p:spPr>
        <p:txBody>
          <a:bodyPr wrap="none" rtlCol="0">
            <a:spAutoFit/>
          </a:bodyPr>
          <a:lstStyle/>
          <a:p>
            <a:r>
              <a:rPr lang="en-US" b="1" dirty="0"/>
              <a:t>PureSteel™ XL Transport Cart</a:t>
            </a:r>
          </a:p>
        </p:txBody>
      </p:sp>
      <p:sp>
        <p:nvSpPr>
          <p:cNvPr id="10" name="TextBox 9">
            <a:extLst>
              <a:ext uri="{FF2B5EF4-FFF2-40B4-BE49-F238E27FC236}">
                <a16:creationId xmlns:a16="http://schemas.microsoft.com/office/drawing/2014/main" id="{7C314A87-6E2B-475A-AABB-755DDF711694}"/>
              </a:ext>
            </a:extLst>
          </p:cNvPr>
          <p:cNvSpPr txBox="1"/>
          <p:nvPr/>
        </p:nvSpPr>
        <p:spPr>
          <a:xfrm>
            <a:off x="7021287" y="3830337"/>
            <a:ext cx="2650149" cy="369332"/>
          </a:xfrm>
          <a:prstGeom prst="rect">
            <a:avLst/>
          </a:prstGeom>
          <a:noFill/>
        </p:spPr>
        <p:txBody>
          <a:bodyPr wrap="none" rtlCol="0">
            <a:spAutoFit/>
          </a:bodyPr>
          <a:lstStyle/>
          <a:p>
            <a:r>
              <a:rPr lang="en-US" b="1" dirty="0"/>
              <a:t>PureSteel™ XL Tiered Cart</a:t>
            </a:r>
          </a:p>
        </p:txBody>
      </p:sp>
    </p:spTree>
    <p:extLst>
      <p:ext uri="{BB962C8B-B14F-4D97-AF65-F5344CB8AC3E}">
        <p14:creationId xmlns:p14="http://schemas.microsoft.com/office/powerpoint/2010/main" val="2212184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A0916-88F6-410B-8096-578E63F15F64}"/>
              </a:ext>
            </a:extLst>
          </p:cNvPr>
          <p:cNvSpPr>
            <a:spLocks noGrp="1"/>
          </p:cNvSpPr>
          <p:nvPr>
            <p:ph type="title"/>
          </p:nvPr>
        </p:nvSpPr>
        <p:spPr>
          <a:xfrm>
            <a:off x="502920" y="364861"/>
            <a:ext cx="9052560" cy="943240"/>
          </a:xfrm>
        </p:spPr>
        <p:txBody>
          <a:bodyPr/>
          <a:lstStyle/>
          <a:p>
            <a:pPr algn="ctr"/>
            <a:r>
              <a:rPr lang="en-US" b="1" dirty="0"/>
              <a:t>Robotic Soaking</a:t>
            </a:r>
            <a:endParaRPr lang="en-US" dirty="0"/>
          </a:p>
        </p:txBody>
      </p:sp>
      <p:sp>
        <p:nvSpPr>
          <p:cNvPr id="4" name="Slide Number Placeholder 3">
            <a:extLst>
              <a:ext uri="{FF2B5EF4-FFF2-40B4-BE49-F238E27FC236}">
                <a16:creationId xmlns:a16="http://schemas.microsoft.com/office/drawing/2014/main" id="{92F64F44-FC3C-4AA5-88F5-39C880D28C19}"/>
              </a:ext>
            </a:extLst>
          </p:cNvPr>
          <p:cNvSpPr>
            <a:spLocks noGrp="1"/>
          </p:cNvSpPr>
          <p:nvPr>
            <p:ph type="sldNum" sz="quarter" idx="12"/>
          </p:nvPr>
        </p:nvSpPr>
        <p:spPr/>
        <p:txBody>
          <a:bodyPr/>
          <a:lstStyle/>
          <a:p>
            <a:fld id="{9021FB86-B911-4F8B-9192-4D3C72A7DB82}" type="slidenum">
              <a:rPr lang="en-US" smtClean="0"/>
              <a:t>16</a:t>
            </a:fld>
            <a:endParaRPr lang="en-US"/>
          </a:p>
        </p:txBody>
      </p:sp>
      <p:sp>
        <p:nvSpPr>
          <p:cNvPr id="5" name="Content Placeholder 2">
            <a:extLst>
              <a:ext uri="{FF2B5EF4-FFF2-40B4-BE49-F238E27FC236}">
                <a16:creationId xmlns:a16="http://schemas.microsoft.com/office/drawing/2014/main" id="{A4E01804-2561-4B4C-9B58-E4CE32355E10}"/>
              </a:ext>
            </a:extLst>
          </p:cNvPr>
          <p:cNvSpPr txBox="1">
            <a:spLocks/>
          </p:cNvSpPr>
          <p:nvPr/>
        </p:nvSpPr>
        <p:spPr>
          <a:xfrm>
            <a:off x="3657600" y="1287733"/>
            <a:ext cx="5773861" cy="32063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When soaking needs to double as reprocessing, consider:</a:t>
            </a:r>
          </a:p>
          <a:p>
            <a:pPr lvl="1"/>
            <a:r>
              <a:rPr lang="en-US" dirty="0"/>
              <a:t>Ergonomics</a:t>
            </a:r>
          </a:p>
          <a:p>
            <a:pPr lvl="2"/>
            <a:r>
              <a:rPr lang="en-US" dirty="0"/>
              <a:t>Height-adjustability</a:t>
            </a:r>
          </a:p>
          <a:p>
            <a:pPr lvl="2"/>
            <a:r>
              <a:rPr lang="en-US" dirty="0"/>
              <a:t>Wrist slants</a:t>
            </a:r>
          </a:p>
          <a:p>
            <a:pPr lvl="1"/>
            <a:r>
              <a:rPr lang="en-US" dirty="0"/>
              <a:t>Accessory organization</a:t>
            </a:r>
          </a:p>
          <a:p>
            <a:pPr lvl="1"/>
            <a:r>
              <a:rPr lang="en-US" dirty="0"/>
              <a:t>Electrical</a:t>
            </a:r>
          </a:p>
          <a:p>
            <a:pPr lvl="1"/>
            <a:endParaRPr lang="en-US" dirty="0"/>
          </a:p>
        </p:txBody>
      </p:sp>
      <p:sp>
        <p:nvSpPr>
          <p:cNvPr id="9" name="TextBox 8">
            <a:extLst>
              <a:ext uri="{FF2B5EF4-FFF2-40B4-BE49-F238E27FC236}">
                <a16:creationId xmlns:a16="http://schemas.microsoft.com/office/drawing/2014/main" id="{72BBFDA1-7934-4DAA-AC90-486DE3375000}"/>
              </a:ext>
            </a:extLst>
          </p:cNvPr>
          <p:cNvSpPr txBox="1"/>
          <p:nvPr/>
        </p:nvSpPr>
        <p:spPr>
          <a:xfrm>
            <a:off x="502920" y="4494080"/>
            <a:ext cx="3712235" cy="400110"/>
          </a:xfrm>
          <a:prstGeom prst="rect">
            <a:avLst/>
          </a:prstGeom>
          <a:noFill/>
        </p:spPr>
        <p:txBody>
          <a:bodyPr wrap="none" rtlCol="0">
            <a:spAutoFit/>
          </a:bodyPr>
          <a:lstStyle/>
          <a:p>
            <a:r>
              <a:rPr lang="en-US" sz="2000" b="1" dirty="0"/>
              <a:t>PureSteel™ Xi Reprocessing Sinks</a:t>
            </a:r>
          </a:p>
        </p:txBody>
      </p:sp>
      <p:pic>
        <p:nvPicPr>
          <p:cNvPr id="13" name="Picture 12" descr="A picture containing table, computer&#10;&#10;Description automatically generated">
            <a:extLst>
              <a:ext uri="{FF2B5EF4-FFF2-40B4-BE49-F238E27FC236}">
                <a16:creationId xmlns:a16="http://schemas.microsoft.com/office/drawing/2014/main" id="{EE44880F-6740-49E2-BCF6-CBC5E23FCD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216" y="1019060"/>
            <a:ext cx="2216459" cy="3476798"/>
          </a:xfrm>
          <a:prstGeom prst="rect">
            <a:avLst/>
          </a:prstGeom>
        </p:spPr>
      </p:pic>
    </p:spTree>
    <p:extLst>
      <p:ext uri="{BB962C8B-B14F-4D97-AF65-F5344CB8AC3E}">
        <p14:creationId xmlns:p14="http://schemas.microsoft.com/office/powerpoint/2010/main" val="1272900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5494-9803-4730-9279-8A327B55AC1E}"/>
              </a:ext>
            </a:extLst>
          </p:cNvPr>
          <p:cNvSpPr>
            <a:spLocks noGrp="1"/>
          </p:cNvSpPr>
          <p:nvPr>
            <p:ph type="title"/>
          </p:nvPr>
        </p:nvSpPr>
        <p:spPr/>
        <p:txBody>
          <a:bodyPr/>
          <a:lstStyle/>
          <a:p>
            <a:pPr algn="ctr"/>
            <a:r>
              <a:rPr lang="en-US" b="1" dirty="0"/>
              <a:t>Stressor: Flushing</a:t>
            </a:r>
          </a:p>
        </p:txBody>
      </p:sp>
      <p:sp>
        <p:nvSpPr>
          <p:cNvPr id="3" name="Content Placeholder 2">
            <a:extLst>
              <a:ext uri="{FF2B5EF4-FFF2-40B4-BE49-F238E27FC236}">
                <a16:creationId xmlns:a16="http://schemas.microsoft.com/office/drawing/2014/main" id="{317450E8-E730-4E70-84BB-19AA21B58936}"/>
              </a:ext>
            </a:extLst>
          </p:cNvPr>
          <p:cNvSpPr>
            <a:spLocks noGrp="1"/>
          </p:cNvSpPr>
          <p:nvPr>
            <p:ph idx="1"/>
          </p:nvPr>
        </p:nvSpPr>
        <p:spPr/>
        <p:txBody>
          <a:bodyPr/>
          <a:lstStyle/>
          <a:p>
            <a:pPr marL="0" indent="0">
              <a:buNone/>
            </a:pPr>
            <a:r>
              <a:rPr lang="en-US" b="1" dirty="0"/>
              <a:t>Meditation Insights:</a:t>
            </a:r>
          </a:p>
          <a:p>
            <a:pPr marL="0" indent="0">
              <a:spcAft>
                <a:spcPts val="600"/>
              </a:spcAft>
              <a:buNone/>
            </a:pPr>
            <a:r>
              <a:rPr lang="en-US" dirty="0"/>
              <a:t>	(1) I need systems in place so all staff flush the same way, 	every time. </a:t>
            </a:r>
          </a:p>
          <a:p>
            <a:pPr marL="0" indent="0">
              <a:spcAft>
                <a:spcPts val="600"/>
              </a:spcAft>
              <a:buNone/>
            </a:pPr>
            <a:r>
              <a:rPr lang="en-US" dirty="0"/>
              <a:t>	(2) Manually flushing lumens isn’t the efficient, 	standardized process I need for my IFU. </a:t>
            </a:r>
          </a:p>
          <a:p>
            <a:pPr marL="0" indent="0">
              <a:buNone/>
            </a:pPr>
            <a:endParaRPr lang="en-US" b="1" dirty="0"/>
          </a:p>
          <a:p>
            <a:endParaRPr lang="en-US" dirty="0"/>
          </a:p>
        </p:txBody>
      </p:sp>
      <p:sp>
        <p:nvSpPr>
          <p:cNvPr id="4" name="Slide Number Placeholder 3">
            <a:extLst>
              <a:ext uri="{FF2B5EF4-FFF2-40B4-BE49-F238E27FC236}">
                <a16:creationId xmlns:a16="http://schemas.microsoft.com/office/drawing/2014/main" id="{0D3E7258-7B06-445C-8498-A37DED23FA65}"/>
              </a:ext>
            </a:extLst>
          </p:cNvPr>
          <p:cNvSpPr>
            <a:spLocks noGrp="1"/>
          </p:cNvSpPr>
          <p:nvPr>
            <p:ph type="sldNum" sz="quarter" idx="12"/>
          </p:nvPr>
        </p:nvSpPr>
        <p:spPr/>
        <p:txBody>
          <a:bodyPr/>
          <a:lstStyle/>
          <a:p>
            <a:fld id="{9021FB86-B911-4F8B-9192-4D3C72A7DB82}" type="slidenum">
              <a:rPr lang="en-US" smtClean="0"/>
              <a:t>17</a:t>
            </a:fld>
            <a:endParaRPr lang="en-US"/>
          </a:p>
        </p:txBody>
      </p:sp>
    </p:spTree>
    <p:extLst>
      <p:ext uri="{BB962C8B-B14F-4D97-AF65-F5344CB8AC3E}">
        <p14:creationId xmlns:p14="http://schemas.microsoft.com/office/powerpoint/2010/main" val="1166916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651E8-5063-432B-AB63-DB9949AD29EA}"/>
              </a:ext>
            </a:extLst>
          </p:cNvPr>
          <p:cNvSpPr>
            <a:spLocks noGrp="1"/>
          </p:cNvSpPr>
          <p:nvPr>
            <p:ph type="title"/>
          </p:nvPr>
        </p:nvSpPr>
        <p:spPr/>
        <p:txBody>
          <a:bodyPr/>
          <a:lstStyle/>
          <a:p>
            <a:pPr algn="ctr"/>
            <a:r>
              <a:rPr lang="en-US" dirty="0"/>
              <a:t>Lumen Flushing</a:t>
            </a:r>
          </a:p>
        </p:txBody>
      </p:sp>
      <p:sp>
        <p:nvSpPr>
          <p:cNvPr id="3" name="Content Placeholder 2">
            <a:extLst>
              <a:ext uri="{FF2B5EF4-FFF2-40B4-BE49-F238E27FC236}">
                <a16:creationId xmlns:a16="http://schemas.microsoft.com/office/drawing/2014/main" id="{84BC3F90-F1A1-401B-A918-5298108CAB12}"/>
              </a:ext>
            </a:extLst>
          </p:cNvPr>
          <p:cNvSpPr>
            <a:spLocks noGrp="1"/>
          </p:cNvSpPr>
          <p:nvPr>
            <p:ph idx="1"/>
          </p:nvPr>
        </p:nvSpPr>
        <p:spPr>
          <a:xfrm>
            <a:off x="419100" y="962235"/>
            <a:ext cx="9052560" cy="3734967"/>
          </a:xfrm>
        </p:spPr>
        <p:txBody>
          <a:bodyPr/>
          <a:lstStyle/>
          <a:p>
            <a:pPr marL="0" indent="0" algn="ctr">
              <a:buNone/>
            </a:pPr>
            <a:r>
              <a:rPr lang="en-US" i="1" dirty="0"/>
              <a:t>I need systems in place so all staff flush the same way, 	every time. </a:t>
            </a:r>
          </a:p>
          <a:p>
            <a:endParaRPr lang="en-US" dirty="0"/>
          </a:p>
        </p:txBody>
      </p:sp>
      <p:sp>
        <p:nvSpPr>
          <p:cNvPr id="4" name="Slide Number Placeholder 3">
            <a:extLst>
              <a:ext uri="{FF2B5EF4-FFF2-40B4-BE49-F238E27FC236}">
                <a16:creationId xmlns:a16="http://schemas.microsoft.com/office/drawing/2014/main" id="{1F3D34A6-2D81-4EA8-88D0-BAD7EB8FAE69}"/>
              </a:ext>
            </a:extLst>
          </p:cNvPr>
          <p:cNvSpPr>
            <a:spLocks noGrp="1"/>
          </p:cNvSpPr>
          <p:nvPr>
            <p:ph type="sldNum" sz="quarter" idx="12"/>
          </p:nvPr>
        </p:nvSpPr>
        <p:spPr/>
        <p:txBody>
          <a:bodyPr/>
          <a:lstStyle/>
          <a:p>
            <a:fld id="{9021FB86-B911-4F8B-9192-4D3C72A7DB82}" type="slidenum">
              <a:rPr lang="en-US" smtClean="0"/>
              <a:t>18</a:t>
            </a:fld>
            <a:endParaRPr lang="en-US"/>
          </a:p>
        </p:txBody>
      </p:sp>
      <p:sp>
        <p:nvSpPr>
          <p:cNvPr id="5" name="Content Placeholder 2">
            <a:extLst>
              <a:ext uri="{FF2B5EF4-FFF2-40B4-BE49-F238E27FC236}">
                <a16:creationId xmlns:a16="http://schemas.microsoft.com/office/drawing/2014/main" id="{39F63DD7-D320-410D-8A78-D6F546001391}"/>
              </a:ext>
            </a:extLst>
          </p:cNvPr>
          <p:cNvSpPr txBox="1">
            <a:spLocks/>
          </p:cNvSpPr>
          <p:nvPr/>
        </p:nvSpPr>
        <p:spPr>
          <a:xfrm>
            <a:off x="586740" y="1796097"/>
            <a:ext cx="4495800" cy="30173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Syringes are a hidden efficiency danger:</a:t>
            </a:r>
          </a:p>
          <a:p>
            <a:r>
              <a:rPr lang="en-US" dirty="0"/>
              <a:t>One lumen at a time</a:t>
            </a:r>
          </a:p>
          <a:p>
            <a:r>
              <a:rPr lang="en-US" dirty="0"/>
              <a:t>Painful</a:t>
            </a:r>
          </a:p>
          <a:p>
            <a:r>
              <a:rPr lang="en-US" dirty="0"/>
              <a:t>No one person flushes the same as the next</a:t>
            </a:r>
          </a:p>
          <a:p>
            <a:endParaRPr lang="en-US" dirty="0"/>
          </a:p>
          <a:p>
            <a:endParaRPr lang="en-US" dirty="0"/>
          </a:p>
          <a:p>
            <a:endParaRPr lang="en-US" dirty="0"/>
          </a:p>
        </p:txBody>
      </p:sp>
      <p:pic>
        <p:nvPicPr>
          <p:cNvPr id="7" name="Picture 6" descr="A picture containing engine, black&#10;&#10;Description automatically generated">
            <a:extLst>
              <a:ext uri="{FF2B5EF4-FFF2-40B4-BE49-F238E27FC236}">
                <a16:creationId xmlns:a16="http://schemas.microsoft.com/office/drawing/2014/main" id="{0F2203F9-DE71-464C-9802-8EF74B7CD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479" y="1905475"/>
            <a:ext cx="4624494" cy="2601278"/>
          </a:xfrm>
          <a:prstGeom prst="rect">
            <a:avLst/>
          </a:prstGeom>
        </p:spPr>
      </p:pic>
      <p:sp>
        <p:nvSpPr>
          <p:cNvPr id="10" name="Arrow: Left 9">
            <a:extLst>
              <a:ext uri="{FF2B5EF4-FFF2-40B4-BE49-F238E27FC236}">
                <a16:creationId xmlns:a16="http://schemas.microsoft.com/office/drawing/2014/main" id="{5E47E97F-EE20-4B65-B984-F14D5FC68923}"/>
              </a:ext>
            </a:extLst>
          </p:cNvPr>
          <p:cNvSpPr/>
          <p:nvPr/>
        </p:nvSpPr>
        <p:spPr>
          <a:xfrm>
            <a:off x="7945765" y="2691015"/>
            <a:ext cx="2438400" cy="685800"/>
          </a:xfrm>
          <a:prstGeom prst="lef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i="1" dirty="0"/>
              <a:t>Efficient?</a:t>
            </a:r>
          </a:p>
        </p:txBody>
      </p:sp>
    </p:spTree>
    <p:extLst>
      <p:ext uri="{BB962C8B-B14F-4D97-AF65-F5344CB8AC3E}">
        <p14:creationId xmlns:p14="http://schemas.microsoft.com/office/powerpoint/2010/main" val="1274503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DD0B5-6906-44B6-A0E6-3EA60DB8C520}"/>
              </a:ext>
            </a:extLst>
          </p:cNvPr>
          <p:cNvSpPr>
            <a:spLocks noGrp="1"/>
          </p:cNvSpPr>
          <p:nvPr>
            <p:ph type="title"/>
          </p:nvPr>
        </p:nvSpPr>
        <p:spPr>
          <a:xfrm>
            <a:off x="419100" y="350860"/>
            <a:ext cx="9052560" cy="943240"/>
          </a:xfrm>
        </p:spPr>
        <p:txBody>
          <a:bodyPr/>
          <a:lstStyle/>
          <a:p>
            <a:pPr algn="ctr"/>
            <a:r>
              <a:rPr lang="en-US" dirty="0"/>
              <a:t>Automated Irrigators</a:t>
            </a:r>
          </a:p>
        </p:txBody>
      </p:sp>
      <p:sp>
        <p:nvSpPr>
          <p:cNvPr id="10" name="Content Placeholder 9">
            <a:extLst>
              <a:ext uri="{FF2B5EF4-FFF2-40B4-BE49-F238E27FC236}">
                <a16:creationId xmlns:a16="http://schemas.microsoft.com/office/drawing/2014/main" id="{07ED7B69-AAD1-4188-A8CE-F4BC549EB76C}"/>
              </a:ext>
            </a:extLst>
          </p:cNvPr>
          <p:cNvSpPr>
            <a:spLocks noGrp="1"/>
          </p:cNvSpPr>
          <p:nvPr>
            <p:ph idx="1"/>
          </p:nvPr>
        </p:nvSpPr>
        <p:spPr>
          <a:xfrm>
            <a:off x="521757" y="1312244"/>
            <a:ext cx="4914900" cy="3734967"/>
          </a:xfrm>
        </p:spPr>
        <p:txBody>
          <a:bodyPr/>
          <a:lstStyle/>
          <a:p>
            <a:r>
              <a:rPr lang="en-US" dirty="0"/>
              <a:t>Flush multiple instruments at once, increase throughput</a:t>
            </a:r>
          </a:p>
          <a:p>
            <a:r>
              <a:rPr lang="en-US" dirty="0"/>
              <a:t>Consistent pressure, speeds, volumes</a:t>
            </a:r>
          </a:p>
          <a:p>
            <a:r>
              <a:rPr lang="en-US" dirty="0"/>
              <a:t>Hands-free; reduce ergonomic pain</a:t>
            </a:r>
          </a:p>
        </p:txBody>
      </p:sp>
      <p:sp>
        <p:nvSpPr>
          <p:cNvPr id="7" name="Slide Number Placeholder 6">
            <a:extLst>
              <a:ext uri="{FF2B5EF4-FFF2-40B4-BE49-F238E27FC236}">
                <a16:creationId xmlns:a16="http://schemas.microsoft.com/office/drawing/2014/main" id="{D10819A7-6C00-4890-9D81-958EE0BC8D21}"/>
              </a:ext>
            </a:extLst>
          </p:cNvPr>
          <p:cNvSpPr>
            <a:spLocks noGrp="1"/>
          </p:cNvSpPr>
          <p:nvPr>
            <p:ph type="sldNum" sz="quarter" idx="12"/>
          </p:nvPr>
        </p:nvSpPr>
        <p:spPr>
          <a:xfrm>
            <a:off x="335280" y="4905957"/>
            <a:ext cx="372954" cy="301313"/>
          </a:xfrm>
        </p:spPr>
        <p:txBody>
          <a:bodyPr/>
          <a:lstStyle/>
          <a:p>
            <a:fld id="{9021FB86-B911-4F8B-9192-4D3C72A7DB82}" type="slidenum">
              <a:rPr lang="en-US" smtClean="0"/>
              <a:t>19</a:t>
            </a:fld>
            <a:endParaRPr lang="en-US"/>
          </a:p>
        </p:txBody>
      </p:sp>
      <p:pic>
        <p:nvPicPr>
          <p:cNvPr id="6" name="Picture 5" descr="A person standing in a room&#10;&#10;Description automatically generated">
            <a:extLst>
              <a:ext uri="{FF2B5EF4-FFF2-40B4-BE49-F238E27FC236}">
                <a16:creationId xmlns:a16="http://schemas.microsoft.com/office/drawing/2014/main" id="{A1A5748C-FD44-41D5-AA43-1F9945B99BFD}"/>
              </a:ext>
            </a:extLst>
          </p:cNvPr>
          <p:cNvPicPr>
            <a:picLocks noChangeAspect="1"/>
          </p:cNvPicPr>
          <p:nvPr/>
        </p:nvPicPr>
        <p:blipFill rotWithShape="1">
          <a:blip r:embed="rId3">
            <a:extLst>
              <a:ext uri="{28A0092B-C50C-407E-A947-70E740481C1C}">
                <a14:useLocalDpi xmlns:a14="http://schemas.microsoft.com/office/drawing/2010/main" val="0"/>
              </a:ext>
            </a:extLst>
          </a:blip>
          <a:srcRect l="30209"/>
          <a:stretch/>
        </p:blipFill>
        <p:spPr>
          <a:xfrm>
            <a:off x="5471610" y="1214350"/>
            <a:ext cx="3687637" cy="3412440"/>
          </a:xfrm>
          <a:prstGeom prst="rect">
            <a:avLst/>
          </a:prstGeom>
        </p:spPr>
      </p:pic>
      <p:sp>
        <p:nvSpPr>
          <p:cNvPr id="9" name="TextBox 8">
            <a:extLst>
              <a:ext uri="{FF2B5EF4-FFF2-40B4-BE49-F238E27FC236}">
                <a16:creationId xmlns:a16="http://schemas.microsoft.com/office/drawing/2014/main" id="{2435891D-2819-4739-A42E-6981FB575D82}"/>
              </a:ext>
            </a:extLst>
          </p:cNvPr>
          <p:cNvSpPr txBox="1"/>
          <p:nvPr/>
        </p:nvSpPr>
        <p:spPr>
          <a:xfrm>
            <a:off x="5353473" y="4626790"/>
            <a:ext cx="4200381" cy="369332"/>
          </a:xfrm>
          <a:prstGeom prst="rect">
            <a:avLst/>
          </a:prstGeom>
          <a:noFill/>
        </p:spPr>
        <p:txBody>
          <a:bodyPr wrap="none" rtlCol="0">
            <a:spAutoFit/>
          </a:bodyPr>
          <a:lstStyle/>
          <a:p>
            <a:r>
              <a:rPr lang="en-US" b="1" dirty="0"/>
              <a:t>FlexiPump™ Independent Flushing System</a:t>
            </a:r>
          </a:p>
        </p:txBody>
      </p:sp>
      <p:sp>
        <p:nvSpPr>
          <p:cNvPr id="8" name="Slide Number Placeholder 6">
            <a:extLst>
              <a:ext uri="{FF2B5EF4-FFF2-40B4-BE49-F238E27FC236}">
                <a16:creationId xmlns:a16="http://schemas.microsoft.com/office/drawing/2014/main" id="{98F96CE2-2EF9-4C7C-A703-8296E9C9E9CD}"/>
              </a:ext>
            </a:extLst>
          </p:cNvPr>
          <p:cNvSpPr txBox="1">
            <a:spLocks/>
          </p:cNvSpPr>
          <p:nvPr/>
        </p:nvSpPr>
        <p:spPr>
          <a:xfrm>
            <a:off x="419100" y="4677357"/>
            <a:ext cx="372954" cy="301313"/>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21FB86-B911-4F8B-9192-4D3C72A7DB82}" type="slidenum">
              <a:rPr lang="en-US" smtClean="0"/>
              <a:pPr/>
              <a:t>19</a:t>
            </a:fld>
            <a:endParaRPr lang="en-US"/>
          </a:p>
        </p:txBody>
      </p:sp>
      <p:sp>
        <p:nvSpPr>
          <p:cNvPr id="11" name="Arrow: Pentagon 10">
            <a:extLst>
              <a:ext uri="{FF2B5EF4-FFF2-40B4-BE49-F238E27FC236}">
                <a16:creationId xmlns:a16="http://schemas.microsoft.com/office/drawing/2014/main" id="{F80D44A7-F3CC-489B-9CC9-5E0AC5BB73BA}"/>
              </a:ext>
            </a:extLst>
          </p:cNvPr>
          <p:cNvSpPr/>
          <p:nvPr/>
        </p:nvSpPr>
        <p:spPr>
          <a:xfrm>
            <a:off x="971191" y="4409547"/>
            <a:ext cx="4272013" cy="990600"/>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t>Watch our Royal Flush CE Program on our website for educational credit on lumen flushing.</a:t>
            </a:r>
          </a:p>
        </p:txBody>
      </p:sp>
      <p:pic>
        <p:nvPicPr>
          <p:cNvPr id="12" name="Picture 11">
            <a:extLst>
              <a:ext uri="{FF2B5EF4-FFF2-40B4-BE49-F238E27FC236}">
                <a16:creationId xmlns:a16="http://schemas.microsoft.com/office/drawing/2014/main" id="{5D1290C8-2973-4786-B87F-3F60F4375FA3}"/>
              </a:ext>
            </a:extLst>
          </p:cNvPr>
          <p:cNvPicPr>
            <a:picLocks noChangeAspect="1"/>
          </p:cNvPicPr>
          <p:nvPr/>
        </p:nvPicPr>
        <p:blipFill>
          <a:blip r:embed="rId4"/>
          <a:stretch>
            <a:fillRect/>
          </a:stretch>
        </p:blipFill>
        <p:spPr>
          <a:xfrm>
            <a:off x="-76200" y="3926428"/>
            <a:ext cx="1265201" cy="1623636"/>
          </a:xfrm>
          <a:prstGeom prst="rect">
            <a:avLst/>
          </a:prstGeom>
        </p:spPr>
      </p:pic>
    </p:spTree>
    <p:extLst>
      <p:ext uri="{BB962C8B-B14F-4D97-AF65-F5344CB8AC3E}">
        <p14:creationId xmlns:p14="http://schemas.microsoft.com/office/powerpoint/2010/main" val="2108275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CDE23-B5DF-4DCA-9BAB-B90C28A92069}"/>
              </a:ext>
            </a:extLst>
          </p:cNvPr>
          <p:cNvSpPr>
            <a:spLocks noGrp="1"/>
          </p:cNvSpPr>
          <p:nvPr>
            <p:ph type="title"/>
          </p:nvPr>
        </p:nvSpPr>
        <p:spPr>
          <a:xfrm>
            <a:off x="419100" y="319576"/>
            <a:ext cx="9052560" cy="943240"/>
          </a:xfrm>
        </p:spPr>
        <p:txBody>
          <a:bodyPr/>
          <a:lstStyle/>
          <a:p>
            <a:pPr algn="ctr"/>
            <a:r>
              <a:rPr lang="en-US" dirty="0"/>
              <a:t>Who is Pure Processing?</a:t>
            </a:r>
          </a:p>
        </p:txBody>
      </p:sp>
      <p:sp>
        <p:nvSpPr>
          <p:cNvPr id="3" name="Content Placeholder 2">
            <a:extLst>
              <a:ext uri="{FF2B5EF4-FFF2-40B4-BE49-F238E27FC236}">
                <a16:creationId xmlns:a16="http://schemas.microsoft.com/office/drawing/2014/main" id="{DEEF7BAF-93DC-4DC0-8300-92EACD70C204}"/>
              </a:ext>
            </a:extLst>
          </p:cNvPr>
          <p:cNvSpPr>
            <a:spLocks noGrp="1"/>
          </p:cNvSpPr>
          <p:nvPr>
            <p:ph idx="1"/>
          </p:nvPr>
        </p:nvSpPr>
        <p:spPr>
          <a:xfrm>
            <a:off x="586740" y="1115930"/>
            <a:ext cx="9052560" cy="3734967"/>
          </a:xfrm>
        </p:spPr>
        <p:txBody>
          <a:bodyPr>
            <a:normAutofit/>
          </a:bodyPr>
          <a:lstStyle/>
          <a:p>
            <a:pPr marL="0" indent="0" algn="ctr">
              <a:buNone/>
            </a:pPr>
            <a:r>
              <a:rPr lang="en-US" sz="2000" dirty="0"/>
              <a:t>Pure Processing develops and manufactures ergonomic solutions for easy, fast, safe and effective medical device pre-cleaning. We help surgical, diagnostic, endoscopy and reprocessing departments protect their most important assets: their staff and their medical device inventory. </a:t>
            </a:r>
          </a:p>
        </p:txBody>
      </p:sp>
      <p:sp>
        <p:nvSpPr>
          <p:cNvPr id="4" name="Slide Number Placeholder 3">
            <a:extLst>
              <a:ext uri="{FF2B5EF4-FFF2-40B4-BE49-F238E27FC236}">
                <a16:creationId xmlns:a16="http://schemas.microsoft.com/office/drawing/2014/main" id="{397E4C2D-18A1-49F1-9F6C-1D91B520448E}"/>
              </a:ext>
            </a:extLst>
          </p:cNvPr>
          <p:cNvSpPr>
            <a:spLocks noGrp="1"/>
          </p:cNvSpPr>
          <p:nvPr>
            <p:ph type="sldNum" sz="quarter" idx="12"/>
          </p:nvPr>
        </p:nvSpPr>
        <p:spPr>
          <a:xfrm>
            <a:off x="716279" y="5043006"/>
            <a:ext cx="419100" cy="301313"/>
          </a:xfrm>
        </p:spPr>
        <p:txBody>
          <a:bodyPr/>
          <a:lstStyle/>
          <a:p>
            <a:fld id="{9021FB86-B911-4F8B-9192-4D3C72A7DB82}" type="slidenum">
              <a:rPr lang="en-US" smtClean="0"/>
              <a:t>2</a:t>
            </a:fld>
            <a:endParaRPr lang="en-US" dirty="0"/>
          </a:p>
        </p:txBody>
      </p:sp>
      <p:pic>
        <p:nvPicPr>
          <p:cNvPr id="6" name="Picture 5" descr="A group of people posing for a photo&#10;&#10;Description automatically generated">
            <a:extLst>
              <a:ext uri="{FF2B5EF4-FFF2-40B4-BE49-F238E27FC236}">
                <a16:creationId xmlns:a16="http://schemas.microsoft.com/office/drawing/2014/main" id="{91FEE69C-35D1-4A33-A07C-6306AC296F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465" y="2512760"/>
            <a:ext cx="4038600" cy="2338137"/>
          </a:xfrm>
          <a:prstGeom prst="rect">
            <a:avLst/>
          </a:prstGeom>
        </p:spPr>
      </p:pic>
      <p:pic>
        <p:nvPicPr>
          <p:cNvPr id="7" name="Picture 6" descr="A person standing in front of a group of people posing for the camera&#10;&#10;Description automatically generated">
            <a:extLst>
              <a:ext uri="{FF2B5EF4-FFF2-40B4-BE49-F238E27FC236}">
                <a16:creationId xmlns:a16="http://schemas.microsoft.com/office/drawing/2014/main" id="{C82C21E4-A750-4C95-A4EA-9948A92521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11" t="28441" r="10481" b="20450"/>
          <a:stretch/>
        </p:blipFill>
        <p:spPr>
          <a:xfrm>
            <a:off x="5105400" y="2524919"/>
            <a:ext cx="3079776" cy="2338137"/>
          </a:xfrm>
          <a:prstGeom prst="rect">
            <a:avLst/>
          </a:prstGeom>
        </p:spPr>
      </p:pic>
      <p:cxnSp>
        <p:nvCxnSpPr>
          <p:cNvPr id="10" name="Straight Arrow Connector 9">
            <a:extLst>
              <a:ext uri="{FF2B5EF4-FFF2-40B4-BE49-F238E27FC236}">
                <a16:creationId xmlns:a16="http://schemas.microsoft.com/office/drawing/2014/main" id="{0845A102-E1B5-40B6-AFDE-E9A9B7B48A87}"/>
              </a:ext>
            </a:extLst>
          </p:cNvPr>
          <p:cNvCxnSpPr>
            <a:cxnSpLocks/>
          </p:cNvCxnSpPr>
          <p:nvPr/>
        </p:nvCxnSpPr>
        <p:spPr>
          <a:xfrm flipH="1">
            <a:off x="7575576" y="2829719"/>
            <a:ext cx="501624" cy="2679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606254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B63AB9B-D7D1-42D9-AF09-762A5C02BD1D}"/>
              </a:ext>
            </a:extLst>
          </p:cNvPr>
          <p:cNvSpPr>
            <a:spLocks noGrp="1"/>
          </p:cNvSpPr>
          <p:nvPr>
            <p:ph type="title"/>
          </p:nvPr>
        </p:nvSpPr>
        <p:spPr/>
        <p:txBody>
          <a:bodyPr/>
          <a:lstStyle/>
          <a:p>
            <a:pPr algn="ctr"/>
            <a:r>
              <a:rPr lang="en-US" b="1" dirty="0"/>
              <a:t>Stressors: Ergonomics</a:t>
            </a:r>
            <a:endParaRPr lang="en-US" dirty="0"/>
          </a:p>
        </p:txBody>
      </p:sp>
      <p:sp>
        <p:nvSpPr>
          <p:cNvPr id="6" name="Content Placeholder 5">
            <a:extLst>
              <a:ext uri="{FF2B5EF4-FFF2-40B4-BE49-F238E27FC236}">
                <a16:creationId xmlns:a16="http://schemas.microsoft.com/office/drawing/2014/main" id="{5A7A2F92-57BC-412F-BD62-2FCB7386897B}"/>
              </a:ext>
            </a:extLst>
          </p:cNvPr>
          <p:cNvSpPr>
            <a:spLocks noGrp="1"/>
          </p:cNvSpPr>
          <p:nvPr>
            <p:ph idx="1"/>
          </p:nvPr>
        </p:nvSpPr>
        <p:spPr/>
        <p:txBody>
          <a:bodyPr/>
          <a:lstStyle/>
          <a:p>
            <a:pPr marL="0" indent="0">
              <a:buNone/>
            </a:pPr>
            <a:r>
              <a:rPr lang="en-US" b="1" dirty="0"/>
              <a:t>Meditation Insights:</a:t>
            </a:r>
          </a:p>
          <a:p>
            <a:pPr marL="0" indent="0">
              <a:spcAft>
                <a:spcPts val="600"/>
              </a:spcAft>
              <a:buNone/>
            </a:pPr>
            <a:r>
              <a:rPr lang="en-US" dirty="0"/>
              <a:t>	(1) Deep sink basins are causing my staff pain and 	discomfort. </a:t>
            </a:r>
          </a:p>
          <a:p>
            <a:pPr marL="0" indent="0">
              <a:spcAft>
                <a:spcPts val="600"/>
              </a:spcAft>
              <a:buNone/>
            </a:pPr>
            <a:r>
              <a:rPr lang="en-US" dirty="0"/>
              <a:t>	(2) I need anti-fatigue mats that are durable and easy to 	clean. </a:t>
            </a:r>
            <a:endParaRPr lang="en-US" b="1" dirty="0"/>
          </a:p>
        </p:txBody>
      </p:sp>
      <p:sp>
        <p:nvSpPr>
          <p:cNvPr id="4" name="Slide Number Placeholder 3">
            <a:extLst>
              <a:ext uri="{FF2B5EF4-FFF2-40B4-BE49-F238E27FC236}">
                <a16:creationId xmlns:a16="http://schemas.microsoft.com/office/drawing/2014/main" id="{2D281C6A-3584-448F-914A-B5F4E80E8110}"/>
              </a:ext>
            </a:extLst>
          </p:cNvPr>
          <p:cNvSpPr>
            <a:spLocks noGrp="1"/>
          </p:cNvSpPr>
          <p:nvPr>
            <p:ph type="sldNum" sz="quarter" idx="12"/>
          </p:nvPr>
        </p:nvSpPr>
        <p:spPr/>
        <p:txBody>
          <a:bodyPr anchor="ctr">
            <a:normAutofit/>
          </a:bodyPr>
          <a:lstStyle/>
          <a:p>
            <a:pPr>
              <a:spcAft>
                <a:spcPts val="600"/>
              </a:spcAft>
            </a:pPr>
            <a:fld id="{9021FB86-B911-4F8B-9192-4D3C72A7DB82}" type="slidenum">
              <a:rPr lang="en-US" smtClean="0"/>
              <a:pPr>
                <a:spcAft>
                  <a:spcPts val="600"/>
                </a:spcAft>
              </a:pPr>
              <a:t>20</a:t>
            </a:fld>
            <a:endParaRPr lang="en-US"/>
          </a:p>
        </p:txBody>
      </p:sp>
    </p:spTree>
    <p:extLst>
      <p:ext uri="{BB962C8B-B14F-4D97-AF65-F5344CB8AC3E}">
        <p14:creationId xmlns:p14="http://schemas.microsoft.com/office/powerpoint/2010/main" val="36215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31C6-C5EA-42FE-B38C-4D551CED43C4}"/>
              </a:ext>
            </a:extLst>
          </p:cNvPr>
          <p:cNvSpPr>
            <a:spLocks noGrp="1"/>
          </p:cNvSpPr>
          <p:nvPr>
            <p:ph type="title"/>
          </p:nvPr>
        </p:nvSpPr>
        <p:spPr/>
        <p:txBody>
          <a:bodyPr/>
          <a:lstStyle/>
          <a:p>
            <a:pPr algn="ctr"/>
            <a:r>
              <a:rPr lang="en-US" dirty="0"/>
              <a:t>Deep Sink Basins</a:t>
            </a:r>
          </a:p>
        </p:txBody>
      </p:sp>
      <p:sp>
        <p:nvSpPr>
          <p:cNvPr id="3" name="Content Placeholder 2">
            <a:extLst>
              <a:ext uri="{FF2B5EF4-FFF2-40B4-BE49-F238E27FC236}">
                <a16:creationId xmlns:a16="http://schemas.microsoft.com/office/drawing/2014/main" id="{85B7E5D7-020A-4CEC-B2F8-9822D513DF10}"/>
              </a:ext>
            </a:extLst>
          </p:cNvPr>
          <p:cNvSpPr>
            <a:spLocks noGrp="1"/>
          </p:cNvSpPr>
          <p:nvPr>
            <p:ph idx="1"/>
          </p:nvPr>
        </p:nvSpPr>
        <p:spPr>
          <a:xfrm>
            <a:off x="419100" y="1169880"/>
            <a:ext cx="9052560" cy="516839"/>
          </a:xfrm>
        </p:spPr>
        <p:txBody>
          <a:bodyPr/>
          <a:lstStyle/>
          <a:p>
            <a:pPr marL="0" indent="0" algn="ctr">
              <a:buNone/>
            </a:pPr>
            <a:r>
              <a:rPr lang="en-US" i="1" dirty="0"/>
              <a:t>Deep sink basins are causing my staff pain and discomfort. </a:t>
            </a:r>
          </a:p>
          <a:p>
            <a:endParaRPr lang="en-US" dirty="0"/>
          </a:p>
        </p:txBody>
      </p:sp>
      <p:sp>
        <p:nvSpPr>
          <p:cNvPr id="4" name="Slide Number Placeholder 3">
            <a:extLst>
              <a:ext uri="{FF2B5EF4-FFF2-40B4-BE49-F238E27FC236}">
                <a16:creationId xmlns:a16="http://schemas.microsoft.com/office/drawing/2014/main" id="{D64603B5-BC98-4269-9D88-BD942971CADB}"/>
              </a:ext>
            </a:extLst>
          </p:cNvPr>
          <p:cNvSpPr>
            <a:spLocks noGrp="1"/>
          </p:cNvSpPr>
          <p:nvPr>
            <p:ph type="sldNum" sz="quarter" idx="12"/>
          </p:nvPr>
        </p:nvSpPr>
        <p:spPr/>
        <p:txBody>
          <a:bodyPr/>
          <a:lstStyle/>
          <a:p>
            <a:fld id="{9021FB86-B911-4F8B-9192-4D3C72A7DB82}" type="slidenum">
              <a:rPr lang="en-US" smtClean="0"/>
              <a:t>21</a:t>
            </a:fld>
            <a:endParaRPr lang="en-US"/>
          </a:p>
        </p:txBody>
      </p:sp>
      <p:sp>
        <p:nvSpPr>
          <p:cNvPr id="5" name="Content Placeholder 2">
            <a:extLst>
              <a:ext uri="{FF2B5EF4-FFF2-40B4-BE49-F238E27FC236}">
                <a16:creationId xmlns:a16="http://schemas.microsoft.com/office/drawing/2014/main" id="{E66867BB-08A9-4AEF-911F-BD62B4DE6FCC}"/>
              </a:ext>
            </a:extLst>
          </p:cNvPr>
          <p:cNvSpPr txBox="1">
            <a:spLocks/>
          </p:cNvSpPr>
          <p:nvPr/>
        </p:nvSpPr>
        <p:spPr>
          <a:xfrm>
            <a:off x="4357736" y="1856068"/>
            <a:ext cx="5113924" cy="30639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0" lvl="2" indent="0">
              <a:buNone/>
            </a:pPr>
            <a:endParaRPr lang="en-US" dirty="0"/>
          </a:p>
        </p:txBody>
      </p:sp>
      <p:pic>
        <p:nvPicPr>
          <p:cNvPr id="8" name="Content Placeholder 3">
            <a:extLst>
              <a:ext uri="{FF2B5EF4-FFF2-40B4-BE49-F238E27FC236}">
                <a16:creationId xmlns:a16="http://schemas.microsoft.com/office/drawing/2014/main" id="{BCA54180-FA2A-4DC6-BD9F-45E90E3CC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347" y="1677896"/>
            <a:ext cx="2349767" cy="3133023"/>
          </a:xfrm>
          <a:prstGeom prst="rect">
            <a:avLst/>
          </a:prstGeom>
        </p:spPr>
      </p:pic>
      <p:pic>
        <p:nvPicPr>
          <p:cNvPr id="9" name="Picture 8">
            <a:extLst>
              <a:ext uri="{FF2B5EF4-FFF2-40B4-BE49-F238E27FC236}">
                <a16:creationId xmlns:a16="http://schemas.microsoft.com/office/drawing/2014/main" id="{F1AE341B-051B-4F79-B1D4-EB30532576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3"/>
          <a:stretch/>
        </p:blipFill>
        <p:spPr>
          <a:xfrm>
            <a:off x="4355454" y="1705726"/>
            <a:ext cx="3821983" cy="3105193"/>
          </a:xfrm>
          <a:prstGeom prst="rect">
            <a:avLst/>
          </a:prstGeom>
        </p:spPr>
      </p:pic>
    </p:spTree>
    <p:extLst>
      <p:ext uri="{BB962C8B-B14F-4D97-AF65-F5344CB8AC3E}">
        <p14:creationId xmlns:p14="http://schemas.microsoft.com/office/powerpoint/2010/main" val="3872207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D7C2E-CA09-49EC-AE4A-ABF851A0528A}"/>
              </a:ext>
            </a:extLst>
          </p:cNvPr>
          <p:cNvSpPr>
            <a:spLocks noGrp="1"/>
          </p:cNvSpPr>
          <p:nvPr>
            <p:ph type="title"/>
          </p:nvPr>
        </p:nvSpPr>
        <p:spPr/>
        <p:txBody>
          <a:bodyPr/>
          <a:lstStyle/>
          <a:p>
            <a:pPr algn="ctr"/>
            <a:r>
              <a:rPr lang="en-US" dirty="0"/>
              <a:t>Sink Inserts</a:t>
            </a:r>
          </a:p>
        </p:txBody>
      </p:sp>
      <p:sp>
        <p:nvSpPr>
          <p:cNvPr id="8" name="Content Placeholder 7">
            <a:extLst>
              <a:ext uri="{FF2B5EF4-FFF2-40B4-BE49-F238E27FC236}">
                <a16:creationId xmlns:a16="http://schemas.microsoft.com/office/drawing/2014/main" id="{22D09343-7767-4470-8527-E75355B7F4EB}"/>
              </a:ext>
            </a:extLst>
          </p:cNvPr>
          <p:cNvSpPr>
            <a:spLocks noGrp="1"/>
          </p:cNvSpPr>
          <p:nvPr>
            <p:ph idx="1"/>
          </p:nvPr>
        </p:nvSpPr>
        <p:spPr>
          <a:xfrm>
            <a:off x="505327" y="1020794"/>
            <a:ext cx="4610100" cy="3885623"/>
          </a:xfrm>
        </p:spPr>
        <p:txBody>
          <a:bodyPr/>
          <a:lstStyle/>
          <a:p>
            <a:r>
              <a:rPr lang="en-US" dirty="0"/>
              <a:t>Fit majority of sink sizes, even custom</a:t>
            </a:r>
          </a:p>
          <a:p>
            <a:r>
              <a:rPr lang="en-US" dirty="0"/>
              <a:t>Cart washer safe</a:t>
            </a:r>
          </a:p>
          <a:p>
            <a:r>
              <a:rPr lang="en-US" dirty="0"/>
              <a:t>Features for enzymatic maintenance: thermometer strips, dilution well, overflow handles</a:t>
            </a:r>
          </a:p>
          <a:p>
            <a:r>
              <a:rPr lang="en-US" dirty="0"/>
              <a:t>Great for ocular reprocessing; scope leak testing</a:t>
            </a:r>
          </a:p>
          <a:p>
            <a:endParaRPr lang="en-US" dirty="0"/>
          </a:p>
        </p:txBody>
      </p:sp>
      <p:sp>
        <p:nvSpPr>
          <p:cNvPr id="7" name="Slide Number Placeholder 6">
            <a:extLst>
              <a:ext uri="{FF2B5EF4-FFF2-40B4-BE49-F238E27FC236}">
                <a16:creationId xmlns:a16="http://schemas.microsoft.com/office/drawing/2014/main" id="{0B1010DC-0D44-436C-A87B-A0DC42325BD0}"/>
              </a:ext>
            </a:extLst>
          </p:cNvPr>
          <p:cNvSpPr>
            <a:spLocks noGrp="1"/>
          </p:cNvSpPr>
          <p:nvPr>
            <p:ph type="sldNum" sz="quarter" idx="12"/>
          </p:nvPr>
        </p:nvSpPr>
        <p:spPr/>
        <p:txBody>
          <a:bodyPr/>
          <a:lstStyle/>
          <a:p>
            <a:fld id="{9021FB86-B911-4F8B-9192-4D3C72A7DB82}" type="slidenum">
              <a:rPr lang="en-US" smtClean="0"/>
              <a:t>22</a:t>
            </a:fld>
            <a:endParaRPr lang="en-US"/>
          </a:p>
        </p:txBody>
      </p:sp>
      <p:sp>
        <p:nvSpPr>
          <p:cNvPr id="13" name="TextBox 12">
            <a:extLst>
              <a:ext uri="{FF2B5EF4-FFF2-40B4-BE49-F238E27FC236}">
                <a16:creationId xmlns:a16="http://schemas.microsoft.com/office/drawing/2014/main" id="{90B4C006-1870-41B4-8069-F651CB581E5E}"/>
              </a:ext>
            </a:extLst>
          </p:cNvPr>
          <p:cNvSpPr txBox="1"/>
          <p:nvPr/>
        </p:nvSpPr>
        <p:spPr>
          <a:xfrm>
            <a:off x="6096000" y="4304892"/>
            <a:ext cx="2895600" cy="400110"/>
          </a:xfrm>
          <a:prstGeom prst="rect">
            <a:avLst/>
          </a:prstGeom>
          <a:noFill/>
        </p:spPr>
        <p:txBody>
          <a:bodyPr wrap="square" rtlCol="0">
            <a:spAutoFit/>
          </a:bodyPr>
          <a:lstStyle/>
          <a:p>
            <a:pPr algn="ctr"/>
            <a:r>
              <a:rPr lang="en-US" sz="2000" b="1" dirty="0"/>
              <a:t>PureStation™ Sink Inserts</a:t>
            </a:r>
          </a:p>
        </p:txBody>
      </p:sp>
      <p:pic>
        <p:nvPicPr>
          <p:cNvPr id="3" name="Picture 2">
            <a:extLst>
              <a:ext uri="{FF2B5EF4-FFF2-40B4-BE49-F238E27FC236}">
                <a16:creationId xmlns:a16="http://schemas.microsoft.com/office/drawing/2014/main" id="{F52BC391-9137-4314-B35E-9C53F1DF1741}"/>
              </a:ext>
            </a:extLst>
          </p:cNvPr>
          <p:cNvPicPr>
            <a:picLocks noChangeAspect="1"/>
          </p:cNvPicPr>
          <p:nvPr/>
        </p:nvPicPr>
        <p:blipFill rotWithShape="1">
          <a:blip r:embed="rId3"/>
          <a:srcRect l="65" t="12893" r="-65" b="4396"/>
          <a:stretch/>
        </p:blipFill>
        <p:spPr>
          <a:xfrm>
            <a:off x="5201654" y="1458119"/>
            <a:ext cx="4438462" cy="2743200"/>
          </a:xfrm>
          <a:prstGeom prst="rect">
            <a:avLst/>
          </a:prstGeom>
        </p:spPr>
      </p:pic>
    </p:spTree>
    <p:extLst>
      <p:ext uri="{BB962C8B-B14F-4D97-AF65-F5344CB8AC3E}">
        <p14:creationId xmlns:p14="http://schemas.microsoft.com/office/powerpoint/2010/main" val="1611238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5CBA-46A8-44E2-A2C8-A5A54DB7E75C}"/>
              </a:ext>
            </a:extLst>
          </p:cNvPr>
          <p:cNvSpPr>
            <a:spLocks noGrp="1"/>
          </p:cNvSpPr>
          <p:nvPr>
            <p:ph type="title"/>
          </p:nvPr>
        </p:nvSpPr>
        <p:spPr>
          <a:xfrm>
            <a:off x="435142" y="340651"/>
            <a:ext cx="9052560" cy="943240"/>
          </a:xfrm>
        </p:spPr>
        <p:txBody>
          <a:bodyPr/>
          <a:lstStyle/>
          <a:p>
            <a:pPr algn="ctr"/>
            <a:r>
              <a:rPr lang="en-US" dirty="0" err="1"/>
              <a:t>EcoPro</a:t>
            </a:r>
            <a:r>
              <a:rPr lang="en-US" sz="1800" baseline="30000" dirty="0"/>
              <a:t>®</a:t>
            </a:r>
            <a:r>
              <a:rPr lang="en-US" dirty="0"/>
              <a:t> Workflow Anti-Fatigue Mats</a:t>
            </a:r>
          </a:p>
        </p:txBody>
      </p:sp>
      <p:sp>
        <p:nvSpPr>
          <p:cNvPr id="3" name="Content Placeholder 2">
            <a:extLst>
              <a:ext uri="{FF2B5EF4-FFF2-40B4-BE49-F238E27FC236}">
                <a16:creationId xmlns:a16="http://schemas.microsoft.com/office/drawing/2014/main" id="{3CEDA17D-5151-43B9-9F2C-95C1A52E5D48}"/>
              </a:ext>
            </a:extLst>
          </p:cNvPr>
          <p:cNvSpPr>
            <a:spLocks noGrp="1"/>
          </p:cNvSpPr>
          <p:nvPr>
            <p:ph idx="1"/>
          </p:nvPr>
        </p:nvSpPr>
        <p:spPr>
          <a:xfrm>
            <a:off x="502920" y="1249810"/>
            <a:ext cx="9052560" cy="594783"/>
          </a:xfrm>
        </p:spPr>
        <p:txBody>
          <a:bodyPr/>
          <a:lstStyle/>
          <a:p>
            <a:pPr marL="0" indent="0" algn="ctr">
              <a:buNone/>
            </a:pPr>
            <a:r>
              <a:rPr lang="en-US" i="1" dirty="0"/>
              <a:t>I need anti-fatigue mats that are durable and easy to clean.</a:t>
            </a:r>
          </a:p>
        </p:txBody>
      </p:sp>
      <p:sp>
        <p:nvSpPr>
          <p:cNvPr id="4" name="Slide Number Placeholder 3">
            <a:extLst>
              <a:ext uri="{FF2B5EF4-FFF2-40B4-BE49-F238E27FC236}">
                <a16:creationId xmlns:a16="http://schemas.microsoft.com/office/drawing/2014/main" id="{5704D774-3DC9-45FA-A94B-7851DCC7388D}"/>
              </a:ext>
            </a:extLst>
          </p:cNvPr>
          <p:cNvSpPr>
            <a:spLocks noGrp="1"/>
          </p:cNvSpPr>
          <p:nvPr>
            <p:ph type="sldNum" sz="quarter" idx="12"/>
          </p:nvPr>
        </p:nvSpPr>
        <p:spPr/>
        <p:txBody>
          <a:bodyPr/>
          <a:lstStyle/>
          <a:p>
            <a:fld id="{9021FB86-B911-4F8B-9192-4D3C72A7DB82}" type="slidenum">
              <a:rPr lang="en-US" smtClean="0"/>
              <a:t>23</a:t>
            </a:fld>
            <a:endParaRPr lang="en-US"/>
          </a:p>
        </p:txBody>
      </p:sp>
      <p:sp>
        <p:nvSpPr>
          <p:cNvPr id="5" name="Content Placeholder 2">
            <a:extLst>
              <a:ext uri="{FF2B5EF4-FFF2-40B4-BE49-F238E27FC236}">
                <a16:creationId xmlns:a16="http://schemas.microsoft.com/office/drawing/2014/main" id="{033174FC-302C-4CF0-83C0-F8D929C7EBDA}"/>
              </a:ext>
            </a:extLst>
          </p:cNvPr>
          <p:cNvSpPr txBox="1">
            <a:spLocks/>
          </p:cNvSpPr>
          <p:nvPr/>
        </p:nvSpPr>
        <p:spPr>
          <a:xfrm>
            <a:off x="754380" y="1832664"/>
            <a:ext cx="4274820" cy="290205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Cart washer safe</a:t>
            </a:r>
          </a:p>
          <a:p>
            <a:r>
              <a:rPr lang="en-US" dirty="0"/>
              <a:t>Great comfort for variety of people &amp; needs</a:t>
            </a:r>
          </a:p>
          <a:p>
            <a:r>
              <a:rPr lang="en-US" dirty="0"/>
              <a:t>Good in decontamination &amp; assembly</a:t>
            </a:r>
          </a:p>
          <a:p>
            <a:r>
              <a:rPr lang="en-US" dirty="0"/>
              <a:t>Training tool around workflow</a:t>
            </a:r>
          </a:p>
          <a:p>
            <a:endParaRPr lang="en-US" dirty="0"/>
          </a:p>
          <a:p>
            <a:endParaRPr lang="en-US" dirty="0"/>
          </a:p>
          <a:p>
            <a:endParaRPr lang="en-US" dirty="0"/>
          </a:p>
        </p:txBody>
      </p:sp>
      <p:pic>
        <p:nvPicPr>
          <p:cNvPr id="7" name="Picture 6" descr="A circuit board&#10;&#10;Description automatically generated">
            <a:extLst>
              <a:ext uri="{FF2B5EF4-FFF2-40B4-BE49-F238E27FC236}">
                <a16:creationId xmlns:a16="http://schemas.microsoft.com/office/drawing/2014/main" id="{9CB430B2-5561-40DF-A4A3-8E00450FEA8D}"/>
              </a:ext>
            </a:extLst>
          </p:cNvPr>
          <p:cNvPicPr>
            <a:picLocks noChangeAspect="1"/>
          </p:cNvPicPr>
          <p:nvPr/>
        </p:nvPicPr>
        <p:blipFill rotWithShape="1">
          <a:blip r:embed="rId3">
            <a:extLst>
              <a:ext uri="{28A0092B-C50C-407E-A947-70E740481C1C}">
                <a14:useLocalDpi xmlns:a14="http://schemas.microsoft.com/office/drawing/2010/main" val="0"/>
              </a:ext>
            </a:extLst>
          </a:blip>
          <a:srcRect l="12637" t="16339" r="12637" b="16339"/>
          <a:stretch/>
        </p:blipFill>
        <p:spPr>
          <a:xfrm>
            <a:off x="5163161" y="1769598"/>
            <a:ext cx="4140859" cy="2797878"/>
          </a:xfrm>
          <a:prstGeom prst="rect">
            <a:avLst/>
          </a:prstGeom>
        </p:spPr>
      </p:pic>
    </p:spTree>
    <p:extLst>
      <p:ext uri="{BB962C8B-B14F-4D97-AF65-F5344CB8AC3E}">
        <p14:creationId xmlns:p14="http://schemas.microsoft.com/office/powerpoint/2010/main" val="2090328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2F29A-5406-4464-A57D-7E6B8760EF79}"/>
              </a:ext>
            </a:extLst>
          </p:cNvPr>
          <p:cNvSpPr>
            <a:spLocks noGrp="1"/>
          </p:cNvSpPr>
          <p:nvPr>
            <p:ph type="title"/>
          </p:nvPr>
        </p:nvSpPr>
        <p:spPr>
          <a:xfrm>
            <a:off x="419100" y="472536"/>
            <a:ext cx="9052560" cy="943240"/>
          </a:xfrm>
        </p:spPr>
        <p:txBody>
          <a:bodyPr/>
          <a:lstStyle/>
          <a:p>
            <a:pPr algn="ctr"/>
            <a:r>
              <a:rPr lang="en-US" dirty="0"/>
              <a:t>Homework</a:t>
            </a:r>
          </a:p>
        </p:txBody>
      </p:sp>
      <p:sp>
        <p:nvSpPr>
          <p:cNvPr id="3" name="Content Placeholder 2">
            <a:extLst>
              <a:ext uri="{FF2B5EF4-FFF2-40B4-BE49-F238E27FC236}">
                <a16:creationId xmlns:a16="http://schemas.microsoft.com/office/drawing/2014/main" id="{8490C424-7D2B-4B9D-BFFA-A0F203B117E9}"/>
              </a:ext>
            </a:extLst>
          </p:cNvPr>
          <p:cNvSpPr>
            <a:spLocks noGrp="1"/>
          </p:cNvSpPr>
          <p:nvPr>
            <p:ph idx="1"/>
          </p:nvPr>
        </p:nvSpPr>
        <p:spPr/>
        <p:txBody>
          <a:bodyPr/>
          <a:lstStyle/>
          <a:p>
            <a:r>
              <a:rPr lang="en-US" dirty="0"/>
              <a:t>Take moments every day to stop, and consciously mediate on what needs addressing before electives resume</a:t>
            </a:r>
          </a:p>
          <a:p>
            <a:r>
              <a:rPr lang="en-US" dirty="0"/>
              <a:t>Utilize resources from IAHCSMM, local chapters</a:t>
            </a:r>
          </a:p>
          <a:p>
            <a:pPr lvl="1"/>
            <a:r>
              <a:rPr lang="en-US" dirty="0"/>
              <a:t>Online Buyer’s Guide</a:t>
            </a:r>
          </a:p>
          <a:p>
            <a:r>
              <a:rPr lang="en-US" dirty="0"/>
              <a:t>Check with vendors: virtual in-services available?</a:t>
            </a:r>
          </a:p>
          <a:p>
            <a:r>
              <a:rPr lang="en-US" dirty="0"/>
              <a:t>Cross-train; utilitarian players might be necessary </a:t>
            </a:r>
          </a:p>
          <a:p>
            <a:endParaRPr lang="en-US" dirty="0"/>
          </a:p>
        </p:txBody>
      </p:sp>
      <p:sp>
        <p:nvSpPr>
          <p:cNvPr id="4" name="Slide Number Placeholder 3">
            <a:extLst>
              <a:ext uri="{FF2B5EF4-FFF2-40B4-BE49-F238E27FC236}">
                <a16:creationId xmlns:a16="http://schemas.microsoft.com/office/drawing/2014/main" id="{B0645007-9B17-4C3A-A7D8-7BC07656A4DB}"/>
              </a:ext>
            </a:extLst>
          </p:cNvPr>
          <p:cNvSpPr>
            <a:spLocks noGrp="1"/>
          </p:cNvSpPr>
          <p:nvPr>
            <p:ph type="sldNum" sz="quarter" idx="12"/>
          </p:nvPr>
        </p:nvSpPr>
        <p:spPr/>
        <p:txBody>
          <a:bodyPr/>
          <a:lstStyle/>
          <a:p>
            <a:fld id="{9021FB86-B911-4F8B-9192-4D3C72A7DB82}" type="slidenum">
              <a:rPr lang="en-US" smtClean="0"/>
              <a:t>24</a:t>
            </a:fld>
            <a:endParaRPr lang="en-US"/>
          </a:p>
        </p:txBody>
      </p:sp>
    </p:spTree>
    <p:extLst>
      <p:ext uri="{BB962C8B-B14F-4D97-AF65-F5344CB8AC3E}">
        <p14:creationId xmlns:p14="http://schemas.microsoft.com/office/powerpoint/2010/main" val="2084403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4C947-5D53-4633-B26E-03196019790D}"/>
              </a:ext>
            </a:extLst>
          </p:cNvPr>
          <p:cNvSpPr>
            <a:spLocks noGrp="1"/>
          </p:cNvSpPr>
          <p:nvPr>
            <p:ph type="title"/>
          </p:nvPr>
        </p:nvSpPr>
        <p:spPr>
          <a:xfrm>
            <a:off x="502920" y="365742"/>
            <a:ext cx="9052560" cy="943240"/>
          </a:xfrm>
        </p:spPr>
        <p:txBody>
          <a:bodyPr/>
          <a:lstStyle/>
          <a:p>
            <a:pPr algn="ctr"/>
            <a:r>
              <a:rPr lang="en-US" dirty="0"/>
              <a:t>Personal Marathons</a:t>
            </a:r>
          </a:p>
        </p:txBody>
      </p:sp>
      <p:sp>
        <p:nvSpPr>
          <p:cNvPr id="3" name="Content Placeholder 2">
            <a:extLst>
              <a:ext uri="{FF2B5EF4-FFF2-40B4-BE49-F238E27FC236}">
                <a16:creationId xmlns:a16="http://schemas.microsoft.com/office/drawing/2014/main" id="{250A54EF-1C2E-46B5-967D-21DA6806D086}"/>
              </a:ext>
            </a:extLst>
          </p:cNvPr>
          <p:cNvSpPr>
            <a:spLocks noGrp="1"/>
          </p:cNvSpPr>
          <p:nvPr>
            <p:ph idx="1"/>
          </p:nvPr>
        </p:nvSpPr>
        <p:spPr>
          <a:xfrm>
            <a:off x="486591" y="1379990"/>
            <a:ext cx="6223552" cy="3592007"/>
          </a:xfrm>
        </p:spPr>
        <p:txBody>
          <a:bodyPr>
            <a:normAutofit/>
          </a:bodyPr>
          <a:lstStyle/>
          <a:p>
            <a:pPr marL="0" indent="0">
              <a:buNone/>
            </a:pPr>
            <a:r>
              <a:rPr lang="en-US" sz="2000" dirty="0"/>
              <a:t>We’re all running through a marathon, hard to say how far along the path we are.</a:t>
            </a:r>
          </a:p>
          <a:p>
            <a:pPr marL="0" indent="0">
              <a:buNone/>
            </a:pPr>
            <a:endParaRPr lang="en-US" sz="2000" dirty="0"/>
          </a:p>
          <a:p>
            <a:pPr marL="0" indent="0">
              <a:buNone/>
            </a:pPr>
            <a:r>
              <a:rPr lang="en-US" sz="2000" dirty="0"/>
              <a:t>Like Rhonda, a moment to breath, think, can help guide our decisions. </a:t>
            </a:r>
          </a:p>
          <a:p>
            <a:pPr marL="0" indent="0">
              <a:buNone/>
            </a:pPr>
            <a:endParaRPr lang="en-US" sz="2000" dirty="0"/>
          </a:p>
          <a:p>
            <a:pPr marL="0" indent="0">
              <a:buNone/>
            </a:pPr>
            <a:r>
              <a:rPr lang="en-US" sz="2000" dirty="0"/>
              <a:t>Marathons make us stronger, smarter. Excited to meet the CS world that crosses the finish line. </a:t>
            </a:r>
          </a:p>
        </p:txBody>
      </p:sp>
      <p:sp>
        <p:nvSpPr>
          <p:cNvPr id="4" name="Slide Number Placeholder 3">
            <a:extLst>
              <a:ext uri="{FF2B5EF4-FFF2-40B4-BE49-F238E27FC236}">
                <a16:creationId xmlns:a16="http://schemas.microsoft.com/office/drawing/2014/main" id="{CAEBA737-48BE-4481-BDEC-B1ED67EEECBD}"/>
              </a:ext>
            </a:extLst>
          </p:cNvPr>
          <p:cNvSpPr>
            <a:spLocks noGrp="1"/>
          </p:cNvSpPr>
          <p:nvPr>
            <p:ph type="sldNum" sz="quarter" idx="12"/>
          </p:nvPr>
        </p:nvSpPr>
        <p:spPr/>
        <p:txBody>
          <a:bodyPr/>
          <a:lstStyle/>
          <a:p>
            <a:fld id="{9021FB86-B911-4F8B-9192-4D3C72A7DB82}" type="slidenum">
              <a:rPr lang="en-US" smtClean="0"/>
              <a:t>25</a:t>
            </a:fld>
            <a:endParaRPr lang="en-US"/>
          </a:p>
        </p:txBody>
      </p:sp>
      <p:pic>
        <p:nvPicPr>
          <p:cNvPr id="6" name="Picture 5" descr="A group of people on a sidewalk&#10;&#10;Description automatically generated">
            <a:extLst>
              <a:ext uri="{FF2B5EF4-FFF2-40B4-BE49-F238E27FC236}">
                <a16:creationId xmlns:a16="http://schemas.microsoft.com/office/drawing/2014/main" id="{BAF50711-CCD1-4C42-B02F-6A63BFAA29E7}"/>
              </a:ext>
            </a:extLst>
          </p:cNvPr>
          <p:cNvPicPr>
            <a:picLocks noChangeAspect="1"/>
          </p:cNvPicPr>
          <p:nvPr/>
        </p:nvPicPr>
        <p:blipFill rotWithShape="1">
          <a:blip r:embed="rId3">
            <a:extLst>
              <a:ext uri="{28A0092B-C50C-407E-A947-70E740481C1C}">
                <a14:useLocalDpi xmlns:a14="http://schemas.microsoft.com/office/drawing/2010/main" val="0"/>
              </a:ext>
            </a:extLst>
          </a:blip>
          <a:srcRect t="27111"/>
          <a:stretch/>
        </p:blipFill>
        <p:spPr>
          <a:xfrm>
            <a:off x="6705600" y="1229519"/>
            <a:ext cx="2597467" cy="2837693"/>
          </a:xfrm>
          <a:prstGeom prst="rect">
            <a:avLst/>
          </a:prstGeom>
        </p:spPr>
      </p:pic>
      <p:pic>
        <p:nvPicPr>
          <p:cNvPr id="7" name="Picture 6" descr="A picture containing sitting, plate, food, red&#10;&#10;Description automatically generated">
            <a:extLst>
              <a:ext uri="{FF2B5EF4-FFF2-40B4-BE49-F238E27FC236}">
                <a16:creationId xmlns:a16="http://schemas.microsoft.com/office/drawing/2014/main" id="{246E55EC-9E6C-41F4-B62D-8753036F25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1093" y="4123787"/>
            <a:ext cx="2762846" cy="818621"/>
          </a:xfrm>
          <a:prstGeom prst="rect">
            <a:avLst/>
          </a:prstGeom>
        </p:spPr>
      </p:pic>
    </p:spTree>
    <p:extLst>
      <p:ext uri="{BB962C8B-B14F-4D97-AF65-F5344CB8AC3E}">
        <p14:creationId xmlns:p14="http://schemas.microsoft.com/office/powerpoint/2010/main" val="3260309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45E7-8A15-4843-8E1A-A80127EE58C6}"/>
              </a:ext>
            </a:extLst>
          </p:cNvPr>
          <p:cNvSpPr>
            <a:spLocks noGrp="1"/>
          </p:cNvSpPr>
          <p:nvPr>
            <p:ph type="title"/>
          </p:nvPr>
        </p:nvSpPr>
        <p:spPr>
          <a:xfrm>
            <a:off x="502920" y="543719"/>
            <a:ext cx="9052560" cy="943240"/>
          </a:xfrm>
        </p:spPr>
        <p:txBody>
          <a:bodyPr>
            <a:normAutofit/>
          </a:bodyPr>
          <a:lstStyle/>
          <a:p>
            <a:pPr algn="ctr"/>
            <a:r>
              <a:rPr lang="en-US" sz="4000" b="1" dirty="0">
                <a:solidFill>
                  <a:schemeClr val="accent6">
                    <a:lumMod val="75000"/>
                  </a:schemeClr>
                </a:solidFill>
              </a:rPr>
              <a:t>Questions? </a:t>
            </a:r>
            <a:endParaRPr lang="en-US" sz="4000" dirty="0">
              <a:solidFill>
                <a:schemeClr val="accent6">
                  <a:lumMod val="75000"/>
                </a:schemeClr>
              </a:solidFill>
            </a:endParaRPr>
          </a:p>
        </p:txBody>
      </p:sp>
      <p:sp>
        <p:nvSpPr>
          <p:cNvPr id="4" name="Slide Number Placeholder 3">
            <a:extLst>
              <a:ext uri="{FF2B5EF4-FFF2-40B4-BE49-F238E27FC236}">
                <a16:creationId xmlns:a16="http://schemas.microsoft.com/office/drawing/2014/main" id="{C451E7D5-7EFB-4C3F-98F2-4EBFC408BEC8}"/>
              </a:ext>
            </a:extLst>
          </p:cNvPr>
          <p:cNvSpPr>
            <a:spLocks noGrp="1"/>
          </p:cNvSpPr>
          <p:nvPr>
            <p:ph type="sldNum" sz="quarter" idx="12"/>
          </p:nvPr>
        </p:nvSpPr>
        <p:spPr/>
        <p:txBody>
          <a:bodyPr/>
          <a:lstStyle/>
          <a:p>
            <a:fld id="{9021FB86-B911-4F8B-9192-4D3C72A7DB82}" type="slidenum">
              <a:rPr lang="en-US" smtClean="0"/>
              <a:t>26</a:t>
            </a:fld>
            <a:endParaRPr lang="en-US"/>
          </a:p>
        </p:txBody>
      </p:sp>
      <p:pic>
        <p:nvPicPr>
          <p:cNvPr id="7" name="Picture 6" descr="A person standing in a room&#10;&#10;Description automatically generated">
            <a:extLst>
              <a:ext uri="{FF2B5EF4-FFF2-40B4-BE49-F238E27FC236}">
                <a16:creationId xmlns:a16="http://schemas.microsoft.com/office/drawing/2014/main" id="{DA1F1DFB-5E1D-4149-9339-FCDDC5B06A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36647"/>
            <a:ext cx="3908570" cy="3178970"/>
          </a:xfrm>
          <a:prstGeom prst="rect">
            <a:avLst/>
          </a:prstGeom>
        </p:spPr>
      </p:pic>
      <p:pic>
        <p:nvPicPr>
          <p:cNvPr id="9" name="Picture 8" descr="A picture containing table, boy, young, computer&#10;&#10;Description automatically generated">
            <a:extLst>
              <a:ext uri="{FF2B5EF4-FFF2-40B4-BE49-F238E27FC236}">
                <a16:creationId xmlns:a16="http://schemas.microsoft.com/office/drawing/2014/main" id="{168EE160-7D1F-4830-A30B-34E8360BC3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1998" y="1436647"/>
            <a:ext cx="4700880" cy="3145672"/>
          </a:xfrm>
          <a:prstGeom prst="rect">
            <a:avLst/>
          </a:prstGeom>
        </p:spPr>
      </p:pic>
    </p:spTree>
    <p:extLst>
      <p:ext uri="{BB962C8B-B14F-4D97-AF65-F5344CB8AC3E}">
        <p14:creationId xmlns:p14="http://schemas.microsoft.com/office/powerpoint/2010/main" val="2460119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859E3-6660-45B6-BF9A-45A4AF84EDB7}"/>
              </a:ext>
            </a:extLst>
          </p:cNvPr>
          <p:cNvSpPr>
            <a:spLocks noGrp="1"/>
          </p:cNvSpPr>
          <p:nvPr>
            <p:ph type="title"/>
          </p:nvPr>
        </p:nvSpPr>
        <p:spPr>
          <a:xfrm>
            <a:off x="419100" y="315119"/>
            <a:ext cx="9052560" cy="943240"/>
          </a:xfrm>
        </p:spPr>
        <p:txBody>
          <a:bodyPr/>
          <a:lstStyle/>
          <a:p>
            <a:pPr algn="ctr"/>
            <a:r>
              <a:rPr lang="en-US" dirty="0"/>
              <a:t>Rhonda </a:t>
            </a:r>
            <a:r>
              <a:rPr lang="en-US" dirty="0" err="1"/>
              <a:t>Foulds</a:t>
            </a:r>
            <a:endParaRPr lang="en-US" dirty="0"/>
          </a:p>
        </p:txBody>
      </p:sp>
      <p:sp>
        <p:nvSpPr>
          <p:cNvPr id="3" name="Content Placeholder 2">
            <a:extLst>
              <a:ext uri="{FF2B5EF4-FFF2-40B4-BE49-F238E27FC236}">
                <a16:creationId xmlns:a16="http://schemas.microsoft.com/office/drawing/2014/main" id="{E7F350A8-AC2D-4346-BC73-E2EE97185933}"/>
              </a:ext>
            </a:extLst>
          </p:cNvPr>
          <p:cNvSpPr>
            <a:spLocks noGrp="1"/>
          </p:cNvSpPr>
          <p:nvPr>
            <p:ph idx="1"/>
          </p:nvPr>
        </p:nvSpPr>
        <p:spPr>
          <a:xfrm>
            <a:off x="419100" y="1220181"/>
            <a:ext cx="5448300" cy="3734967"/>
          </a:xfrm>
        </p:spPr>
        <p:txBody>
          <a:bodyPr>
            <a:normAutofit fontScale="85000" lnSpcReduction="10000"/>
          </a:bodyPr>
          <a:lstStyle/>
          <a:p>
            <a:r>
              <a:rPr lang="en-US" dirty="0"/>
              <a:t>Started experiencing first symptoms of Parkinson’s at 35</a:t>
            </a:r>
          </a:p>
          <a:p>
            <a:r>
              <a:rPr lang="en-US" dirty="0"/>
              <a:t>Sought help through DBS surgery; got MRSA from infected battery pack</a:t>
            </a:r>
          </a:p>
          <a:p>
            <a:r>
              <a:rPr lang="en-US" dirty="0"/>
              <a:t>By 2020, completed her 100</a:t>
            </a:r>
            <a:r>
              <a:rPr lang="en-US" baseline="30000" dirty="0"/>
              <a:t>th</a:t>
            </a:r>
            <a:r>
              <a:rPr lang="en-US" dirty="0"/>
              <a:t> marathon</a:t>
            </a:r>
          </a:p>
          <a:p>
            <a:pPr marL="0" indent="0">
              <a:buNone/>
            </a:pPr>
            <a:endParaRPr lang="en-US" dirty="0"/>
          </a:p>
          <a:p>
            <a:pPr marL="0" indent="0" algn="ctr">
              <a:buNone/>
            </a:pPr>
            <a:r>
              <a:rPr lang="en-US" i="1" dirty="0">
                <a:solidFill>
                  <a:schemeClr val="accent3">
                    <a:lumMod val="75000"/>
                  </a:schemeClr>
                </a:solidFill>
              </a:rPr>
              <a:t>“Living well for Rhonda means allowing Parkinson’s only to be a back-seat passenger in her life instead of a front seat driver. Rhonda is a person who is the sum of all her parts, and she refuses to let Parkinson’s take over.”</a:t>
            </a:r>
            <a:br>
              <a:rPr lang="en-US" i="1" dirty="0">
                <a:solidFill>
                  <a:schemeClr val="accent3">
                    <a:lumMod val="75000"/>
                  </a:schemeClr>
                </a:solidFill>
              </a:rPr>
            </a:br>
            <a:endParaRPr lang="en-US" i="1" dirty="0">
              <a:solidFill>
                <a:schemeClr val="accent3">
                  <a:lumMod val="75000"/>
                </a:schemeClr>
              </a:solidFill>
            </a:endParaRP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D0F121E-6D83-40A8-9D66-A01E6B600A59}"/>
              </a:ext>
            </a:extLst>
          </p:cNvPr>
          <p:cNvSpPr>
            <a:spLocks noGrp="1"/>
          </p:cNvSpPr>
          <p:nvPr>
            <p:ph type="sldNum" sz="quarter" idx="12"/>
          </p:nvPr>
        </p:nvSpPr>
        <p:spPr/>
        <p:txBody>
          <a:bodyPr/>
          <a:lstStyle/>
          <a:p>
            <a:fld id="{9021FB86-B911-4F8B-9192-4D3C72A7DB82}" type="slidenum">
              <a:rPr lang="en-US" smtClean="0"/>
              <a:t>3</a:t>
            </a:fld>
            <a:endParaRPr lang="en-US"/>
          </a:p>
        </p:txBody>
      </p:sp>
      <p:pic>
        <p:nvPicPr>
          <p:cNvPr id="1026" name="Picture 2" descr="rhonda-foulds">
            <a:extLst>
              <a:ext uri="{FF2B5EF4-FFF2-40B4-BE49-F238E27FC236}">
                <a16:creationId xmlns:a16="http://schemas.microsoft.com/office/drawing/2014/main" id="{95E7204C-D5B9-45EA-812C-154539FBC8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220181"/>
            <a:ext cx="3048000" cy="304800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52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022F2-833C-46CD-8CE1-29D38B5157E8}"/>
              </a:ext>
            </a:extLst>
          </p:cNvPr>
          <p:cNvSpPr>
            <a:spLocks noGrp="1"/>
          </p:cNvSpPr>
          <p:nvPr>
            <p:ph type="title"/>
          </p:nvPr>
        </p:nvSpPr>
        <p:spPr/>
        <p:txBody>
          <a:bodyPr>
            <a:normAutofit/>
          </a:bodyPr>
          <a:lstStyle/>
          <a:p>
            <a:pPr algn="ctr"/>
            <a:r>
              <a:rPr lang="en-US" sz="3600" dirty="0"/>
              <a:t>“What’s your marathon?”</a:t>
            </a:r>
          </a:p>
        </p:txBody>
      </p:sp>
      <p:pic>
        <p:nvPicPr>
          <p:cNvPr id="7" name="Content Placeholder 6">
            <a:extLst>
              <a:ext uri="{FF2B5EF4-FFF2-40B4-BE49-F238E27FC236}">
                <a16:creationId xmlns:a16="http://schemas.microsoft.com/office/drawing/2014/main" id="{03135474-A65C-43E1-B17F-0FD5B8B4896E}"/>
              </a:ext>
            </a:extLst>
          </p:cNvPr>
          <p:cNvPicPr>
            <a:picLocks noGrp="1" noChangeAspect="1"/>
          </p:cNvPicPr>
          <p:nvPr>
            <p:ph sz="half" idx="1"/>
          </p:nvPr>
        </p:nvPicPr>
        <p:blipFill rotWithShape="1">
          <a:blip r:embed="rId3"/>
          <a:srcRect t="7716" b="14766"/>
          <a:stretch/>
        </p:blipFill>
        <p:spPr>
          <a:xfrm>
            <a:off x="1295400" y="1085524"/>
            <a:ext cx="3639741" cy="3761943"/>
          </a:xfrm>
          <a:prstGeom prst="rect">
            <a:avLst/>
          </a:prstGeom>
        </p:spPr>
      </p:pic>
      <p:pic>
        <p:nvPicPr>
          <p:cNvPr id="9" name="Content Placeholder 8" descr="A group of people walking on the court&#10;&#10;Description automatically generated">
            <a:extLst>
              <a:ext uri="{FF2B5EF4-FFF2-40B4-BE49-F238E27FC236}">
                <a16:creationId xmlns:a16="http://schemas.microsoft.com/office/drawing/2014/main" id="{6C5CCB34-9F84-41E1-A5E8-7A84A64D865F}"/>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t="10231" b="10211"/>
          <a:stretch/>
        </p:blipFill>
        <p:spPr>
          <a:xfrm>
            <a:off x="5123261" y="1067521"/>
            <a:ext cx="3182539" cy="3797948"/>
          </a:xfrm>
        </p:spPr>
      </p:pic>
      <p:sp>
        <p:nvSpPr>
          <p:cNvPr id="4" name="Slide Number Placeholder 3">
            <a:extLst>
              <a:ext uri="{FF2B5EF4-FFF2-40B4-BE49-F238E27FC236}">
                <a16:creationId xmlns:a16="http://schemas.microsoft.com/office/drawing/2014/main" id="{C3F27793-9AE4-4357-B74E-ADBB47C0B6F6}"/>
              </a:ext>
            </a:extLst>
          </p:cNvPr>
          <p:cNvSpPr>
            <a:spLocks noGrp="1"/>
          </p:cNvSpPr>
          <p:nvPr>
            <p:ph type="sldNum" sz="quarter" idx="12"/>
          </p:nvPr>
        </p:nvSpPr>
        <p:spPr/>
        <p:txBody>
          <a:bodyPr/>
          <a:lstStyle/>
          <a:p>
            <a:fld id="{9021FB86-B911-4F8B-9192-4D3C72A7DB82}" type="slidenum">
              <a:rPr lang="en-US" smtClean="0"/>
              <a:t>4</a:t>
            </a:fld>
            <a:endParaRPr lang="en-US"/>
          </a:p>
        </p:txBody>
      </p:sp>
    </p:spTree>
    <p:extLst>
      <p:ext uri="{BB962C8B-B14F-4D97-AF65-F5344CB8AC3E}">
        <p14:creationId xmlns:p14="http://schemas.microsoft.com/office/powerpoint/2010/main" val="366474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560100"/>
            <a:ext cx="9052560" cy="943240"/>
          </a:xfrm>
        </p:spPr>
        <p:txBody>
          <a:bodyPr/>
          <a:lstStyle/>
          <a:p>
            <a:pPr algn="ctr"/>
            <a:r>
              <a:rPr lang="en-US" b="1" dirty="0"/>
              <a:t>Meditation is:</a:t>
            </a:r>
          </a:p>
        </p:txBody>
      </p:sp>
      <p:sp>
        <p:nvSpPr>
          <p:cNvPr id="3" name="Content Placeholder 2"/>
          <p:cNvSpPr>
            <a:spLocks noGrp="1"/>
          </p:cNvSpPr>
          <p:nvPr>
            <p:ph idx="1"/>
          </p:nvPr>
        </p:nvSpPr>
        <p:spPr>
          <a:xfrm>
            <a:off x="419100" y="1454608"/>
            <a:ext cx="9052560" cy="3734967"/>
          </a:xfrm>
        </p:spPr>
        <p:txBody>
          <a:bodyPr/>
          <a:lstStyle/>
          <a:p>
            <a:pPr marL="0" indent="0" algn="ctr">
              <a:buNone/>
            </a:pPr>
            <a:r>
              <a:rPr lang="en-US" dirty="0"/>
              <a:t>Conscious thinking about something, which should:</a:t>
            </a:r>
          </a:p>
          <a:p>
            <a:pPr marL="0" indent="0" algn="ctr">
              <a:buNone/>
            </a:pPr>
            <a:endParaRPr lang="en-US" dirty="0"/>
          </a:p>
          <a:p>
            <a:pPr marL="0" indent="0" algn="ctr">
              <a:buNone/>
            </a:pPr>
            <a:r>
              <a:rPr lang="en-US" dirty="0"/>
              <a:t>(1) Create Awareness</a:t>
            </a:r>
          </a:p>
          <a:p>
            <a:pPr marL="0" indent="0" algn="ctr">
              <a:buNone/>
            </a:pPr>
            <a:r>
              <a:rPr lang="en-US" dirty="0"/>
              <a:t> (2) Clarify the Chaos</a:t>
            </a:r>
          </a:p>
          <a:p>
            <a:pPr marL="0" indent="0" algn="ctr">
              <a:buNone/>
            </a:pPr>
            <a:r>
              <a:rPr lang="en-US" dirty="0"/>
              <a:t> (3) Simplify the Path Forward</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9021FB86-B911-4F8B-9192-4D3C72A7DB82}" type="slidenum">
              <a:rPr lang="en-US" smtClean="0"/>
              <a:t>5</a:t>
            </a:fld>
            <a:endParaRPr lang="en-US"/>
          </a:p>
        </p:txBody>
      </p:sp>
    </p:spTree>
    <p:extLst>
      <p:ext uri="{BB962C8B-B14F-4D97-AF65-F5344CB8AC3E}">
        <p14:creationId xmlns:p14="http://schemas.microsoft.com/office/powerpoint/2010/main" val="493399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F9A94-4513-4096-AEF8-7A9059B4844E}"/>
              </a:ext>
            </a:extLst>
          </p:cNvPr>
          <p:cNvSpPr>
            <a:spLocks noGrp="1"/>
          </p:cNvSpPr>
          <p:nvPr>
            <p:ph type="title"/>
          </p:nvPr>
        </p:nvSpPr>
        <p:spPr>
          <a:xfrm>
            <a:off x="419100" y="411061"/>
            <a:ext cx="9052560" cy="943240"/>
          </a:xfrm>
        </p:spPr>
        <p:txBody>
          <a:bodyPr/>
          <a:lstStyle/>
          <a:p>
            <a:pPr algn="ctr"/>
            <a:r>
              <a:rPr lang="en-US" b="1" dirty="0"/>
              <a:t>Meditation Insights</a:t>
            </a:r>
          </a:p>
        </p:txBody>
      </p:sp>
      <p:sp>
        <p:nvSpPr>
          <p:cNvPr id="3" name="Content Placeholder 2">
            <a:extLst>
              <a:ext uri="{FF2B5EF4-FFF2-40B4-BE49-F238E27FC236}">
                <a16:creationId xmlns:a16="http://schemas.microsoft.com/office/drawing/2014/main" id="{E7E53FCC-C257-4BFA-AB20-574DF9AA5BA5}"/>
              </a:ext>
            </a:extLst>
          </p:cNvPr>
          <p:cNvSpPr>
            <a:spLocks noGrp="1"/>
          </p:cNvSpPr>
          <p:nvPr>
            <p:ph idx="1"/>
          </p:nvPr>
        </p:nvSpPr>
        <p:spPr/>
        <p:txBody>
          <a:bodyPr/>
          <a:lstStyle/>
          <a:p>
            <a:pPr marL="0" indent="0" algn="ctr">
              <a:buNone/>
            </a:pPr>
            <a:r>
              <a:rPr lang="en-US" sz="2000" dirty="0"/>
              <a:t>Based on customer “meditation” sessions and feedback, we identified 4 common stressors that they would address before electives return:</a:t>
            </a:r>
          </a:p>
          <a:p>
            <a:pPr marL="0" indent="0" algn="ctr">
              <a:buNone/>
            </a:pPr>
            <a:endParaRPr lang="en-US" sz="2000" dirty="0"/>
          </a:p>
          <a:p>
            <a:pPr marL="514350" indent="-514350" algn="ctr">
              <a:buFont typeface="+mj-lt"/>
              <a:buAutoNum type="arabicPeriod"/>
            </a:pPr>
            <a:r>
              <a:rPr lang="en-US" dirty="0"/>
              <a:t>Inspection</a:t>
            </a:r>
          </a:p>
          <a:p>
            <a:pPr marL="514350" indent="-514350" algn="ctr">
              <a:buFont typeface="+mj-lt"/>
              <a:buAutoNum type="arabicPeriod"/>
            </a:pPr>
            <a:r>
              <a:rPr lang="en-US" dirty="0"/>
              <a:t>Soaking</a:t>
            </a:r>
          </a:p>
          <a:p>
            <a:pPr marL="514350" indent="-514350" algn="ctr">
              <a:buFont typeface="+mj-lt"/>
              <a:buAutoNum type="arabicPeriod"/>
            </a:pPr>
            <a:r>
              <a:rPr lang="en-US" dirty="0"/>
              <a:t>Flushing</a:t>
            </a:r>
          </a:p>
          <a:p>
            <a:pPr marL="514350" indent="-514350" algn="ctr">
              <a:buFont typeface="+mj-lt"/>
              <a:buAutoNum type="arabicPeriod"/>
            </a:pPr>
            <a:r>
              <a:rPr lang="en-US" dirty="0"/>
              <a:t>Ergonomics</a:t>
            </a:r>
          </a:p>
          <a:p>
            <a:endParaRPr lang="en-US" dirty="0"/>
          </a:p>
        </p:txBody>
      </p:sp>
      <p:sp>
        <p:nvSpPr>
          <p:cNvPr id="4" name="Slide Number Placeholder 3">
            <a:extLst>
              <a:ext uri="{FF2B5EF4-FFF2-40B4-BE49-F238E27FC236}">
                <a16:creationId xmlns:a16="http://schemas.microsoft.com/office/drawing/2014/main" id="{B58598FA-BCF2-482A-8955-4109FECF4C3D}"/>
              </a:ext>
            </a:extLst>
          </p:cNvPr>
          <p:cNvSpPr>
            <a:spLocks noGrp="1"/>
          </p:cNvSpPr>
          <p:nvPr>
            <p:ph type="sldNum" sz="quarter" idx="12"/>
          </p:nvPr>
        </p:nvSpPr>
        <p:spPr/>
        <p:txBody>
          <a:bodyPr/>
          <a:lstStyle/>
          <a:p>
            <a:fld id="{9021FB86-B911-4F8B-9192-4D3C72A7DB82}" type="slidenum">
              <a:rPr lang="en-US" smtClean="0"/>
              <a:t>6</a:t>
            </a:fld>
            <a:endParaRPr lang="en-US"/>
          </a:p>
        </p:txBody>
      </p:sp>
    </p:spTree>
    <p:extLst>
      <p:ext uri="{BB962C8B-B14F-4D97-AF65-F5344CB8AC3E}">
        <p14:creationId xmlns:p14="http://schemas.microsoft.com/office/powerpoint/2010/main" val="3761522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A0CF-7F01-4B3A-90F5-EF3C31D477D3}"/>
              </a:ext>
            </a:extLst>
          </p:cNvPr>
          <p:cNvSpPr>
            <a:spLocks noGrp="1"/>
          </p:cNvSpPr>
          <p:nvPr>
            <p:ph type="title"/>
          </p:nvPr>
        </p:nvSpPr>
        <p:spPr/>
        <p:txBody>
          <a:bodyPr/>
          <a:lstStyle/>
          <a:p>
            <a:pPr algn="ctr"/>
            <a:r>
              <a:rPr lang="en-US" b="1"/>
              <a:t>Stressor: Inspection Procedures</a:t>
            </a:r>
            <a:endParaRPr lang="en-US"/>
          </a:p>
        </p:txBody>
      </p:sp>
      <p:sp>
        <p:nvSpPr>
          <p:cNvPr id="3" name="Content Placeholder 2">
            <a:extLst>
              <a:ext uri="{FF2B5EF4-FFF2-40B4-BE49-F238E27FC236}">
                <a16:creationId xmlns:a16="http://schemas.microsoft.com/office/drawing/2014/main" id="{726C4F60-9E05-4793-AE1D-2F879E3E4F34}"/>
              </a:ext>
            </a:extLst>
          </p:cNvPr>
          <p:cNvSpPr>
            <a:spLocks noGrp="1"/>
          </p:cNvSpPr>
          <p:nvPr>
            <p:ph idx="1"/>
          </p:nvPr>
        </p:nvSpPr>
        <p:spPr/>
        <p:txBody>
          <a:bodyPr>
            <a:normAutofit fontScale="92500"/>
          </a:bodyPr>
          <a:lstStyle/>
          <a:p>
            <a:pPr marL="0" indent="0">
              <a:buNone/>
            </a:pPr>
            <a:r>
              <a:rPr lang="en-US" b="1" dirty="0"/>
              <a:t>Meditation Insights</a:t>
            </a:r>
            <a:r>
              <a:rPr lang="en-US" dirty="0"/>
              <a:t>: </a:t>
            </a:r>
          </a:p>
          <a:p>
            <a:pPr marL="457200" lvl="1" indent="0">
              <a:spcBef>
                <a:spcPts val="1200"/>
              </a:spcBef>
              <a:spcAft>
                <a:spcPts val="1200"/>
              </a:spcAft>
              <a:buNone/>
            </a:pPr>
            <a:r>
              <a:rPr lang="en-US" dirty="0"/>
              <a:t>(1) I should have a process in place to inspect wrap for tears/punctures/rips before I sterilize. </a:t>
            </a:r>
          </a:p>
          <a:p>
            <a:pPr marL="457200" lvl="1" indent="0">
              <a:spcBef>
                <a:spcPts val="1200"/>
              </a:spcBef>
              <a:spcAft>
                <a:spcPts val="1800"/>
              </a:spcAft>
              <a:buNone/>
            </a:pPr>
            <a:r>
              <a:rPr lang="en-US" dirty="0"/>
              <a:t>(2) I’d like to make sure my assembly tables are organized and enhance worker efficiency. </a:t>
            </a:r>
          </a:p>
          <a:p>
            <a:pPr marL="457200" lvl="1" indent="0">
              <a:spcBef>
                <a:spcPts val="1200"/>
              </a:spcBef>
              <a:spcAft>
                <a:spcPts val="1800"/>
              </a:spcAft>
              <a:buNone/>
            </a:pPr>
            <a:r>
              <a:rPr lang="en-US" dirty="0"/>
              <a:t>(3) I should have a QC system in place to identify bioburden and instrument damage before instruments are sent to assembly. </a:t>
            </a:r>
          </a:p>
          <a:p>
            <a:endParaRPr lang="en-US" dirty="0"/>
          </a:p>
        </p:txBody>
      </p:sp>
      <p:sp>
        <p:nvSpPr>
          <p:cNvPr id="4" name="Slide Number Placeholder 3">
            <a:extLst>
              <a:ext uri="{FF2B5EF4-FFF2-40B4-BE49-F238E27FC236}">
                <a16:creationId xmlns:a16="http://schemas.microsoft.com/office/drawing/2014/main" id="{7AD36072-CFA7-4CBA-B26D-D905549E021A}"/>
              </a:ext>
            </a:extLst>
          </p:cNvPr>
          <p:cNvSpPr>
            <a:spLocks noGrp="1"/>
          </p:cNvSpPr>
          <p:nvPr>
            <p:ph type="sldNum" sz="quarter" idx="12"/>
          </p:nvPr>
        </p:nvSpPr>
        <p:spPr/>
        <p:txBody>
          <a:bodyPr/>
          <a:lstStyle/>
          <a:p>
            <a:fld id="{9021FB86-B911-4F8B-9192-4D3C72A7DB82}" type="slidenum">
              <a:rPr lang="en-US" smtClean="0"/>
              <a:t>7</a:t>
            </a:fld>
            <a:endParaRPr lang="en-US"/>
          </a:p>
        </p:txBody>
      </p:sp>
    </p:spTree>
    <p:extLst>
      <p:ext uri="{BB962C8B-B14F-4D97-AF65-F5344CB8AC3E}">
        <p14:creationId xmlns:p14="http://schemas.microsoft.com/office/powerpoint/2010/main" val="2088002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2311-CE91-4097-823F-6F92E13BA1D8}"/>
              </a:ext>
            </a:extLst>
          </p:cNvPr>
          <p:cNvSpPr>
            <a:spLocks noGrp="1"/>
          </p:cNvSpPr>
          <p:nvPr>
            <p:ph type="title"/>
          </p:nvPr>
        </p:nvSpPr>
        <p:spPr/>
        <p:txBody>
          <a:bodyPr>
            <a:normAutofit/>
          </a:bodyPr>
          <a:lstStyle/>
          <a:p>
            <a:pPr algn="ctr"/>
            <a:r>
              <a:rPr lang="en-US" sz="3200" b="1" dirty="0"/>
              <a:t>Lighted Assembly Tables</a:t>
            </a:r>
            <a:endParaRPr lang="en-US" sz="3200" dirty="0"/>
          </a:p>
        </p:txBody>
      </p:sp>
      <p:sp>
        <p:nvSpPr>
          <p:cNvPr id="3" name="Content Placeholder 2">
            <a:extLst>
              <a:ext uri="{FF2B5EF4-FFF2-40B4-BE49-F238E27FC236}">
                <a16:creationId xmlns:a16="http://schemas.microsoft.com/office/drawing/2014/main" id="{8A3301C8-6E4A-4F3D-985C-F83801F2F51A}"/>
              </a:ext>
            </a:extLst>
          </p:cNvPr>
          <p:cNvSpPr>
            <a:spLocks noGrp="1"/>
          </p:cNvSpPr>
          <p:nvPr>
            <p:ph idx="1"/>
          </p:nvPr>
        </p:nvSpPr>
        <p:spPr>
          <a:xfrm>
            <a:off x="419100" y="962235"/>
            <a:ext cx="9052560" cy="3734967"/>
          </a:xfrm>
        </p:spPr>
        <p:txBody>
          <a:bodyPr/>
          <a:lstStyle/>
          <a:p>
            <a:pPr marL="0" indent="0" algn="ctr">
              <a:buNone/>
            </a:pPr>
            <a:r>
              <a:rPr lang="en-US" sz="1800" i="1" dirty="0"/>
              <a:t>I should have a process in place to inspect blue wrap for tears/punctures/rips before I sterilize. </a:t>
            </a:r>
          </a:p>
          <a:p>
            <a:endParaRPr lang="en-US" dirty="0"/>
          </a:p>
        </p:txBody>
      </p:sp>
      <p:sp>
        <p:nvSpPr>
          <p:cNvPr id="4" name="Slide Number Placeholder 3">
            <a:extLst>
              <a:ext uri="{FF2B5EF4-FFF2-40B4-BE49-F238E27FC236}">
                <a16:creationId xmlns:a16="http://schemas.microsoft.com/office/drawing/2014/main" id="{8D05E2C6-D14E-4402-90A8-A9FA810FE852}"/>
              </a:ext>
            </a:extLst>
          </p:cNvPr>
          <p:cNvSpPr>
            <a:spLocks noGrp="1"/>
          </p:cNvSpPr>
          <p:nvPr>
            <p:ph type="sldNum" sz="quarter" idx="12"/>
          </p:nvPr>
        </p:nvSpPr>
        <p:spPr/>
        <p:txBody>
          <a:bodyPr/>
          <a:lstStyle/>
          <a:p>
            <a:fld id="{9021FB86-B911-4F8B-9192-4D3C72A7DB82}" type="slidenum">
              <a:rPr lang="en-US" smtClean="0"/>
              <a:t>8</a:t>
            </a:fld>
            <a:endParaRPr lang="en-US"/>
          </a:p>
        </p:txBody>
      </p:sp>
      <p:pic>
        <p:nvPicPr>
          <p:cNvPr id="5" name="Picture 4" descr="A picture containing handcart, table, furniture, blue&#10;&#10;Description automatically generated">
            <a:extLst>
              <a:ext uri="{FF2B5EF4-FFF2-40B4-BE49-F238E27FC236}">
                <a16:creationId xmlns:a16="http://schemas.microsoft.com/office/drawing/2014/main" id="{3FC09143-E9EF-4A31-915E-D19ADC80C1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674" y="1783150"/>
            <a:ext cx="1878446" cy="1964185"/>
          </a:xfrm>
          <a:prstGeom prst="rect">
            <a:avLst/>
          </a:prstGeom>
        </p:spPr>
      </p:pic>
      <p:pic>
        <p:nvPicPr>
          <p:cNvPr id="6" name="Picture 5">
            <a:extLst>
              <a:ext uri="{FF2B5EF4-FFF2-40B4-BE49-F238E27FC236}">
                <a16:creationId xmlns:a16="http://schemas.microsoft.com/office/drawing/2014/main" id="{9AFA0B07-8E6D-4C2B-836A-AB948EBAF27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3113241" y="1769926"/>
            <a:ext cx="3288992" cy="185005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881054B3-71A9-443B-AD91-010745505F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3874" y="1434437"/>
            <a:ext cx="2017619" cy="2320844"/>
          </a:xfrm>
          <a:prstGeom prst="rect">
            <a:avLst/>
          </a:prstGeom>
        </p:spPr>
      </p:pic>
      <p:sp>
        <p:nvSpPr>
          <p:cNvPr id="8" name="TextBox 7">
            <a:extLst>
              <a:ext uri="{FF2B5EF4-FFF2-40B4-BE49-F238E27FC236}">
                <a16:creationId xmlns:a16="http://schemas.microsoft.com/office/drawing/2014/main" id="{7A2264BA-DA74-4E7A-8252-0FA8E6A64344}"/>
              </a:ext>
            </a:extLst>
          </p:cNvPr>
          <p:cNvSpPr txBox="1"/>
          <p:nvPr/>
        </p:nvSpPr>
        <p:spPr>
          <a:xfrm>
            <a:off x="3611324" y="3755281"/>
            <a:ext cx="2425148" cy="923330"/>
          </a:xfrm>
          <a:prstGeom prst="rect">
            <a:avLst/>
          </a:prstGeom>
          <a:noFill/>
        </p:spPr>
        <p:txBody>
          <a:bodyPr wrap="square" rtlCol="0">
            <a:spAutoFit/>
          </a:bodyPr>
          <a:lstStyle/>
          <a:p>
            <a:pPr algn="ctr"/>
            <a:r>
              <a:rPr lang="en-US" b="1" dirty="0"/>
              <a:t>Lighted table enhances users’ ability to check for imperfections</a:t>
            </a:r>
          </a:p>
        </p:txBody>
      </p:sp>
      <p:sp>
        <p:nvSpPr>
          <p:cNvPr id="9" name="TextBox 8">
            <a:extLst>
              <a:ext uri="{FF2B5EF4-FFF2-40B4-BE49-F238E27FC236}">
                <a16:creationId xmlns:a16="http://schemas.microsoft.com/office/drawing/2014/main" id="{9F56141E-0919-47F9-8F33-3D25C5DE7DBA}"/>
              </a:ext>
            </a:extLst>
          </p:cNvPr>
          <p:cNvSpPr txBox="1"/>
          <p:nvPr/>
        </p:nvSpPr>
        <p:spPr>
          <a:xfrm>
            <a:off x="6255766" y="3745277"/>
            <a:ext cx="3288992"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b="1" dirty="0"/>
              <a:t>Set-up all assembly tables with lights, or make dedicated wrap inspection stations</a:t>
            </a:r>
          </a:p>
          <a:p>
            <a:pPr algn="ctr"/>
            <a:r>
              <a:rPr lang="en-US" sz="1600" i="1" dirty="0"/>
              <a:t>PureSteel™ Wrap Inspection Table</a:t>
            </a:r>
          </a:p>
        </p:txBody>
      </p:sp>
      <p:sp>
        <p:nvSpPr>
          <p:cNvPr id="12" name="TextBox 11">
            <a:extLst>
              <a:ext uri="{FF2B5EF4-FFF2-40B4-BE49-F238E27FC236}">
                <a16:creationId xmlns:a16="http://schemas.microsoft.com/office/drawing/2014/main" id="{BAAF4A74-ADB5-4FA5-B6BB-B156961E8DE6}"/>
              </a:ext>
            </a:extLst>
          </p:cNvPr>
          <p:cNvSpPr txBox="1"/>
          <p:nvPr/>
        </p:nvSpPr>
        <p:spPr>
          <a:xfrm>
            <a:off x="419100" y="3745277"/>
            <a:ext cx="2425148" cy="107721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1600" b="1" dirty="0"/>
              <a:t>Mini or full-size assembly table options</a:t>
            </a:r>
            <a:endParaRPr lang="en-US" sz="1600" b="1" i="1" dirty="0"/>
          </a:p>
          <a:p>
            <a:pPr algn="ctr"/>
            <a:r>
              <a:rPr lang="en-US" sz="1600" i="1" dirty="0"/>
              <a:t>PureSteel™ Mini Inspection Table</a:t>
            </a:r>
          </a:p>
        </p:txBody>
      </p:sp>
    </p:spTree>
    <p:extLst>
      <p:ext uri="{BB962C8B-B14F-4D97-AF65-F5344CB8AC3E}">
        <p14:creationId xmlns:p14="http://schemas.microsoft.com/office/powerpoint/2010/main" val="4153706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0E5F0-6B16-4C67-AD99-552EC64E0771}"/>
              </a:ext>
            </a:extLst>
          </p:cNvPr>
          <p:cNvSpPr>
            <a:spLocks noGrp="1"/>
          </p:cNvSpPr>
          <p:nvPr>
            <p:ph type="title"/>
          </p:nvPr>
        </p:nvSpPr>
        <p:spPr>
          <a:xfrm>
            <a:off x="487080" y="779553"/>
            <a:ext cx="9052560" cy="943240"/>
          </a:xfrm>
        </p:spPr>
        <p:txBody>
          <a:bodyPr>
            <a:noAutofit/>
          </a:bodyPr>
          <a:lstStyle/>
          <a:p>
            <a:pPr algn="ctr"/>
            <a:r>
              <a:rPr lang="en-US" sz="2000" i="1" dirty="0">
                <a:solidFill>
                  <a:schemeClr val="tx1"/>
                </a:solidFill>
              </a:rPr>
              <a:t>I should have a process in place to inspect blue wrap for tears/punctures/rips before I sterilize. </a:t>
            </a:r>
            <a:br>
              <a:rPr lang="en-US" sz="2000" i="1" dirty="0">
                <a:solidFill>
                  <a:schemeClr val="tx1"/>
                </a:solidFill>
              </a:rPr>
            </a:br>
            <a:endParaRPr lang="en-US" sz="2000" dirty="0">
              <a:solidFill>
                <a:schemeClr val="tx1"/>
              </a:solidFill>
            </a:endParaRPr>
          </a:p>
        </p:txBody>
      </p:sp>
      <p:sp>
        <p:nvSpPr>
          <p:cNvPr id="3" name="Text Placeholder 2">
            <a:extLst>
              <a:ext uri="{FF2B5EF4-FFF2-40B4-BE49-F238E27FC236}">
                <a16:creationId xmlns:a16="http://schemas.microsoft.com/office/drawing/2014/main" id="{567E9417-04E5-422F-9194-897D15B5D1CF}"/>
              </a:ext>
            </a:extLst>
          </p:cNvPr>
          <p:cNvSpPr>
            <a:spLocks noGrp="1"/>
          </p:cNvSpPr>
          <p:nvPr>
            <p:ph type="body" idx="1"/>
          </p:nvPr>
        </p:nvSpPr>
        <p:spPr>
          <a:xfrm>
            <a:off x="518760" y="1440278"/>
            <a:ext cx="4444207" cy="527952"/>
          </a:xfrm>
        </p:spPr>
        <p:txBody>
          <a:bodyPr/>
          <a:lstStyle/>
          <a:p>
            <a:pPr algn="ctr"/>
            <a:r>
              <a:rPr lang="en-US" dirty="0"/>
              <a:t>BEFORE</a:t>
            </a:r>
          </a:p>
        </p:txBody>
      </p:sp>
      <p:sp>
        <p:nvSpPr>
          <p:cNvPr id="5" name="Text Placeholder 4">
            <a:extLst>
              <a:ext uri="{FF2B5EF4-FFF2-40B4-BE49-F238E27FC236}">
                <a16:creationId xmlns:a16="http://schemas.microsoft.com/office/drawing/2014/main" id="{D9774336-924F-4BC2-8A3E-868B9519BDB4}"/>
              </a:ext>
            </a:extLst>
          </p:cNvPr>
          <p:cNvSpPr>
            <a:spLocks noGrp="1"/>
          </p:cNvSpPr>
          <p:nvPr>
            <p:ph type="body" sz="quarter" idx="3"/>
          </p:nvPr>
        </p:nvSpPr>
        <p:spPr>
          <a:xfrm>
            <a:off x="5109686" y="1440278"/>
            <a:ext cx="4445953" cy="527952"/>
          </a:xfrm>
        </p:spPr>
        <p:txBody>
          <a:bodyPr/>
          <a:lstStyle/>
          <a:p>
            <a:pPr algn="ctr"/>
            <a:r>
              <a:rPr lang="en-US" dirty="0"/>
              <a:t>AFTER</a:t>
            </a:r>
          </a:p>
        </p:txBody>
      </p:sp>
      <p:sp>
        <p:nvSpPr>
          <p:cNvPr id="7" name="Slide Number Placeholder 6">
            <a:extLst>
              <a:ext uri="{FF2B5EF4-FFF2-40B4-BE49-F238E27FC236}">
                <a16:creationId xmlns:a16="http://schemas.microsoft.com/office/drawing/2014/main" id="{1FE1A4C1-FDF9-4438-8E67-859F6183AC41}"/>
              </a:ext>
            </a:extLst>
          </p:cNvPr>
          <p:cNvSpPr>
            <a:spLocks noGrp="1"/>
          </p:cNvSpPr>
          <p:nvPr>
            <p:ph type="sldNum" sz="quarter" idx="12"/>
          </p:nvPr>
        </p:nvSpPr>
        <p:spPr/>
        <p:txBody>
          <a:bodyPr/>
          <a:lstStyle/>
          <a:p>
            <a:fld id="{9021FB86-B911-4F8B-9192-4D3C72A7DB82}" type="slidenum">
              <a:rPr lang="en-US" smtClean="0"/>
              <a:t>9</a:t>
            </a:fld>
            <a:endParaRPr lang="en-US"/>
          </a:p>
        </p:txBody>
      </p:sp>
      <p:pic>
        <p:nvPicPr>
          <p:cNvPr id="8" name="Content Placeholder 9" descr="A picture containing person, blue, holding, table&#10;&#10;Description automatically generated">
            <a:extLst>
              <a:ext uri="{FF2B5EF4-FFF2-40B4-BE49-F238E27FC236}">
                <a16:creationId xmlns:a16="http://schemas.microsoft.com/office/drawing/2014/main" id="{38D8AD0A-ED27-496B-A56F-B44D61D9D45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490"/>
          <a:stretch/>
        </p:blipFill>
        <p:spPr>
          <a:xfrm>
            <a:off x="666274" y="1997749"/>
            <a:ext cx="4443412" cy="2856152"/>
          </a:xfrm>
        </p:spPr>
      </p:pic>
      <p:pic>
        <p:nvPicPr>
          <p:cNvPr id="6" name="Picture 5" descr="A picture containing table, young, room, blue&#10;&#10;Description automatically generated">
            <a:extLst>
              <a:ext uri="{FF2B5EF4-FFF2-40B4-BE49-F238E27FC236}">
                <a16:creationId xmlns:a16="http://schemas.microsoft.com/office/drawing/2014/main" id="{E23BE851-2CE0-4ADF-9A9E-2D792E0466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28" t="38222" r="2428" b="-2083"/>
          <a:stretch/>
        </p:blipFill>
        <p:spPr>
          <a:xfrm>
            <a:off x="5486400" y="1997749"/>
            <a:ext cx="3657600" cy="2962950"/>
          </a:xfrm>
          <a:prstGeom prst="rect">
            <a:avLst/>
          </a:prstGeom>
        </p:spPr>
      </p:pic>
      <p:sp>
        <p:nvSpPr>
          <p:cNvPr id="9" name="Arrow: Pentagon 8">
            <a:extLst>
              <a:ext uri="{FF2B5EF4-FFF2-40B4-BE49-F238E27FC236}">
                <a16:creationId xmlns:a16="http://schemas.microsoft.com/office/drawing/2014/main" id="{D5108E10-44BC-4A97-9DFC-29A1D9B54D95}"/>
              </a:ext>
            </a:extLst>
          </p:cNvPr>
          <p:cNvSpPr/>
          <p:nvPr/>
        </p:nvSpPr>
        <p:spPr>
          <a:xfrm>
            <a:off x="0" y="4547706"/>
            <a:ext cx="4800600" cy="990600"/>
          </a:xfrm>
          <a:prstGeom prst="homePlat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t>Check out our CE Program on our vendor page on packaging material inspection. </a:t>
            </a:r>
          </a:p>
        </p:txBody>
      </p:sp>
    </p:spTree>
    <p:extLst>
      <p:ext uri="{BB962C8B-B14F-4D97-AF65-F5344CB8AC3E}">
        <p14:creationId xmlns:p14="http://schemas.microsoft.com/office/powerpoint/2010/main" val="2307404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1342</TotalTime>
  <Words>3707</Words>
  <Application>Microsoft Office PowerPoint</Application>
  <PresentationFormat>Custom</PresentationFormat>
  <Paragraphs>298</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PowerPoint Presentation</vt:lpstr>
      <vt:lpstr>Who is Pure Processing?</vt:lpstr>
      <vt:lpstr>Rhonda Foulds</vt:lpstr>
      <vt:lpstr>“What’s your marathon?”</vt:lpstr>
      <vt:lpstr>Meditation is:</vt:lpstr>
      <vt:lpstr>Meditation Insights</vt:lpstr>
      <vt:lpstr>Stressor: Inspection Procedures</vt:lpstr>
      <vt:lpstr>Lighted Assembly Tables</vt:lpstr>
      <vt:lpstr>I should have a process in place to inspect blue wrap for tears/punctures/rips before I sterilize.  </vt:lpstr>
      <vt:lpstr>Lighted Assembly Tables</vt:lpstr>
      <vt:lpstr>PowerPoint Presentation</vt:lpstr>
      <vt:lpstr>Borescopes</vt:lpstr>
      <vt:lpstr>Borescopes</vt:lpstr>
      <vt:lpstr>Stressor: Soaking</vt:lpstr>
      <vt:lpstr>Robotic Soaking</vt:lpstr>
      <vt:lpstr>Robotic Soaking</vt:lpstr>
      <vt:lpstr>Stressor: Flushing</vt:lpstr>
      <vt:lpstr>Lumen Flushing</vt:lpstr>
      <vt:lpstr>Automated Irrigators</vt:lpstr>
      <vt:lpstr>Stressors: Ergonomics</vt:lpstr>
      <vt:lpstr>Deep Sink Basins</vt:lpstr>
      <vt:lpstr>Sink Inserts</vt:lpstr>
      <vt:lpstr>EcoPro® Workflow Anti-Fatigue Mats</vt:lpstr>
      <vt:lpstr>Homework</vt:lpstr>
      <vt:lpstr>Personal Marathons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Pietura</dc:creator>
  <cp:lastModifiedBy>Stacie Ast-Kutzbach</cp:lastModifiedBy>
  <cp:revision>109</cp:revision>
  <dcterms:created xsi:type="dcterms:W3CDTF">2020-05-28T20:42:31Z</dcterms:created>
  <dcterms:modified xsi:type="dcterms:W3CDTF">2020-08-18T19:47:42Z</dcterms:modified>
</cp:coreProperties>
</file>